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sldIdLst>
    <p:sldId id="256" r:id="rId2"/>
    <p:sldId id="265" r:id="rId3"/>
    <p:sldId id="266" r:id="rId4"/>
    <p:sldId id="267" r:id="rId5"/>
    <p:sldId id="270" r:id="rId6"/>
    <p:sldId id="271" r:id="rId7"/>
    <p:sldId id="272" r:id="rId8"/>
    <p:sldId id="257" r:id="rId9"/>
    <p:sldId id="258" r:id="rId10"/>
    <p:sldId id="268" r:id="rId11"/>
    <p:sldId id="259" r:id="rId12"/>
    <p:sldId id="260" r:id="rId13"/>
    <p:sldId id="261" r:id="rId14"/>
    <p:sldId id="262" r:id="rId15"/>
    <p:sldId id="269" r:id="rId16"/>
    <p:sldId id="263" r:id="rId17"/>
    <p:sldId id="264" r:id="rId1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04B58FE-3F2E-8328-A58A-0EE6FE6F1520}"/>
              </a:ext>
            </a:extLst>
          </p:cNvPr>
          <p:cNvGrpSpPr>
            <a:grpSpLocks/>
          </p:cNvGrpSpPr>
          <p:nvPr/>
        </p:nvGrpSpPr>
        <p:grpSpPr bwMode="auto">
          <a:xfrm>
            <a:off x="0" y="-7938"/>
            <a:ext cx="12192000" cy="6865938"/>
            <a:chOff x="0" y="-8467"/>
            <a:chExt cx="12192000" cy="6866467"/>
          </a:xfrm>
        </p:grpSpPr>
        <p:cxnSp>
          <p:nvCxnSpPr>
            <p:cNvPr id="5" name="Straight Connector 31">
              <a:extLst>
                <a:ext uri="{FF2B5EF4-FFF2-40B4-BE49-F238E27FC236}">
                  <a16:creationId xmlns:a16="http://schemas.microsoft.com/office/drawing/2014/main" id="{9E88AEE2-F7E2-192E-F27D-61642B5DB597}"/>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a:extLst>
                <a:ext uri="{FF2B5EF4-FFF2-40B4-BE49-F238E27FC236}">
                  <a16:creationId xmlns:a16="http://schemas.microsoft.com/office/drawing/2014/main" id="{51513008-801F-3AAC-BCBE-AF75860919FC}"/>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C6310C0F-2031-21B9-EAF2-6266E9E609A0}"/>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C92622EB-4681-3BAD-9C44-390321CA61F0}"/>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a:extLst>
                <a:ext uri="{FF2B5EF4-FFF2-40B4-BE49-F238E27FC236}">
                  <a16:creationId xmlns:a16="http://schemas.microsoft.com/office/drawing/2014/main" id="{9A57215B-98CB-AB4C-0518-99FCFE4076C9}"/>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2827ED2D-861C-07BB-8CD3-9EF2F4FDECA0}"/>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3AFFD3B1-9591-824D-EB02-4F7A4D222F00}"/>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C9E4A008-EB24-D7E7-BD8B-9364F1C87AC2}"/>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a:extLst>
                <a:ext uri="{FF2B5EF4-FFF2-40B4-BE49-F238E27FC236}">
                  <a16:creationId xmlns:a16="http://schemas.microsoft.com/office/drawing/2014/main" id="{B0329A23-D643-8684-2B75-3D6FDDB06814}"/>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a:extLst>
                <a:ext uri="{FF2B5EF4-FFF2-40B4-BE49-F238E27FC236}">
                  <a16:creationId xmlns:a16="http://schemas.microsoft.com/office/drawing/2014/main" id="{CD4FF055-4FF5-BF8E-9FCB-811BA5387F23}"/>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5" name="Date Placeholder 3">
            <a:extLst>
              <a:ext uri="{FF2B5EF4-FFF2-40B4-BE49-F238E27FC236}">
                <a16:creationId xmlns:a16="http://schemas.microsoft.com/office/drawing/2014/main" id="{C025CEE6-6BF2-3684-D70C-35BD004F226E}"/>
              </a:ext>
            </a:extLst>
          </p:cNvPr>
          <p:cNvSpPr>
            <a:spLocks noGrp="1"/>
          </p:cNvSpPr>
          <p:nvPr>
            <p:ph type="dt" sz="half" idx="10"/>
          </p:nvPr>
        </p:nvSpPr>
        <p:spPr/>
        <p:txBody>
          <a:bodyPr/>
          <a:lstStyle>
            <a:lvl1pPr>
              <a:defRPr/>
            </a:lvl1pPr>
          </a:lstStyle>
          <a:p>
            <a:pPr>
              <a:defRPr/>
            </a:pPr>
            <a:fld id="{B677C157-5688-4345-909C-93CA4AB76691}" type="datetimeFigureOut">
              <a:rPr lang="en-US"/>
              <a:pPr>
                <a:defRPr/>
              </a:pPr>
              <a:t>7/1/2024</a:t>
            </a:fld>
            <a:endParaRPr lang="en-US" dirty="0"/>
          </a:p>
        </p:txBody>
      </p:sp>
      <p:sp>
        <p:nvSpPr>
          <p:cNvPr id="16" name="Footer Placeholder 4">
            <a:extLst>
              <a:ext uri="{FF2B5EF4-FFF2-40B4-BE49-F238E27FC236}">
                <a16:creationId xmlns:a16="http://schemas.microsoft.com/office/drawing/2014/main" id="{F07256FE-9D16-1807-EEA2-A1E7A530DC1A}"/>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5D3A6412-15F4-0BE5-CEED-A2E9929BB3B3}"/>
              </a:ext>
            </a:extLst>
          </p:cNvPr>
          <p:cNvSpPr>
            <a:spLocks noGrp="1"/>
          </p:cNvSpPr>
          <p:nvPr>
            <p:ph type="sldNum" sz="quarter" idx="12"/>
          </p:nvPr>
        </p:nvSpPr>
        <p:spPr/>
        <p:txBody>
          <a:bodyPr/>
          <a:lstStyle>
            <a:lvl1pPr>
              <a:defRPr/>
            </a:lvl1pPr>
          </a:lstStyle>
          <a:p>
            <a:pPr>
              <a:defRPr/>
            </a:pPr>
            <a:fld id="{60F42629-5266-4A2B-A584-F6F5F186CCAC}" type="slidenum">
              <a:rPr lang="en-US"/>
              <a:pPr>
                <a:defRPr/>
              </a:pPr>
              <a:t>‹#›</a:t>
            </a:fld>
            <a:endParaRPr lang="en-US" dirty="0"/>
          </a:p>
        </p:txBody>
      </p:sp>
    </p:spTree>
    <p:extLst>
      <p:ext uri="{BB962C8B-B14F-4D97-AF65-F5344CB8AC3E}">
        <p14:creationId xmlns:p14="http://schemas.microsoft.com/office/powerpoint/2010/main" val="263170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C7891349-1619-EA44-1F18-E6BA488D8382}"/>
              </a:ext>
            </a:extLst>
          </p:cNvPr>
          <p:cNvSpPr>
            <a:spLocks noGrp="1"/>
          </p:cNvSpPr>
          <p:nvPr>
            <p:ph type="dt" sz="half" idx="10"/>
          </p:nvPr>
        </p:nvSpPr>
        <p:spPr/>
        <p:txBody>
          <a:bodyPr/>
          <a:lstStyle>
            <a:lvl1pPr>
              <a:defRPr/>
            </a:lvl1pPr>
          </a:lstStyle>
          <a:p>
            <a:pPr>
              <a:defRPr/>
            </a:pPr>
            <a:fld id="{E5AFFEBA-EB12-40C4-8B74-00BF394809B1}"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5797E5AA-FDB1-5CDD-C799-0E95E1C53E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049F31-E3DB-308C-AB27-0044509EB9B3}"/>
              </a:ext>
            </a:extLst>
          </p:cNvPr>
          <p:cNvSpPr>
            <a:spLocks noGrp="1"/>
          </p:cNvSpPr>
          <p:nvPr>
            <p:ph type="sldNum" sz="quarter" idx="12"/>
          </p:nvPr>
        </p:nvSpPr>
        <p:spPr/>
        <p:txBody>
          <a:bodyPr/>
          <a:lstStyle>
            <a:lvl1pPr>
              <a:defRPr/>
            </a:lvl1pPr>
          </a:lstStyle>
          <a:p>
            <a:pPr>
              <a:defRPr/>
            </a:pPr>
            <a:fld id="{289B9BAF-4FE4-4375-8F14-A60FB2EFA617}" type="slidenum">
              <a:rPr lang="en-US"/>
              <a:pPr>
                <a:defRPr/>
              </a:pPr>
              <a:t>‹#›</a:t>
            </a:fld>
            <a:endParaRPr lang="en-US" dirty="0"/>
          </a:p>
        </p:txBody>
      </p:sp>
    </p:spTree>
    <p:extLst>
      <p:ext uri="{BB962C8B-B14F-4D97-AF65-F5344CB8AC3E}">
        <p14:creationId xmlns:p14="http://schemas.microsoft.com/office/powerpoint/2010/main" val="1822974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3B904D87-5172-EAAA-589E-66C5E0128DD8}"/>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ru-RU" sz="8000">
                <a:solidFill>
                  <a:srgbClr val="C0E474"/>
                </a:solidFill>
                <a:latin typeface="Arial" panose="020B0604020202020204" pitchFamily="34" charset="0"/>
              </a:rPr>
              <a:t>“</a:t>
            </a:r>
          </a:p>
        </p:txBody>
      </p:sp>
      <p:sp>
        <p:nvSpPr>
          <p:cNvPr id="5" name="TextBox 8">
            <a:extLst>
              <a:ext uri="{FF2B5EF4-FFF2-40B4-BE49-F238E27FC236}">
                <a16:creationId xmlns:a16="http://schemas.microsoft.com/office/drawing/2014/main" id="{D77C5D3F-BC08-9A77-B030-9B051B108ACD}"/>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ru-RU" sz="8000">
                <a:solidFill>
                  <a:srgbClr val="C0E474"/>
                </a:solidFill>
                <a:latin typeface="Arial" panose="020B0604020202020204" pitchFamily="34" charset="0"/>
              </a:rPr>
              <a:t>”</a:t>
            </a:r>
            <a:endParaRPr lang="en-US" altLang="ru-RU">
              <a:solidFill>
                <a:srgbClr val="C0E474"/>
              </a:solidFill>
              <a:latin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6" name="Date Placeholder 3">
            <a:extLst>
              <a:ext uri="{FF2B5EF4-FFF2-40B4-BE49-F238E27FC236}">
                <a16:creationId xmlns:a16="http://schemas.microsoft.com/office/drawing/2014/main" id="{BBE02D3D-A60C-57C6-4863-4B0BAA218A5F}"/>
              </a:ext>
            </a:extLst>
          </p:cNvPr>
          <p:cNvSpPr>
            <a:spLocks noGrp="1"/>
          </p:cNvSpPr>
          <p:nvPr>
            <p:ph type="dt" sz="half" idx="14"/>
          </p:nvPr>
        </p:nvSpPr>
        <p:spPr/>
        <p:txBody>
          <a:bodyPr/>
          <a:lstStyle>
            <a:lvl1pPr>
              <a:defRPr/>
            </a:lvl1pPr>
          </a:lstStyle>
          <a:p>
            <a:pPr>
              <a:defRPr/>
            </a:pPr>
            <a:fld id="{50CE292A-8D4E-4D38-A236-B60990EB87BF}" type="datetimeFigureOut">
              <a:rPr lang="en-US"/>
              <a:pPr>
                <a:defRPr/>
              </a:pPr>
              <a:t>7/1/2024</a:t>
            </a:fld>
            <a:endParaRPr lang="en-US" dirty="0"/>
          </a:p>
        </p:txBody>
      </p:sp>
      <p:sp>
        <p:nvSpPr>
          <p:cNvPr id="7" name="Footer Placeholder 4">
            <a:extLst>
              <a:ext uri="{FF2B5EF4-FFF2-40B4-BE49-F238E27FC236}">
                <a16:creationId xmlns:a16="http://schemas.microsoft.com/office/drawing/2014/main" id="{BA9B2DAD-F5A2-E527-70DC-8DCD2C17ACF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5D8AC0D-181A-843E-5AAC-1428FE2F8D3D}"/>
              </a:ext>
            </a:extLst>
          </p:cNvPr>
          <p:cNvSpPr>
            <a:spLocks noGrp="1"/>
          </p:cNvSpPr>
          <p:nvPr>
            <p:ph type="sldNum" sz="quarter" idx="16"/>
          </p:nvPr>
        </p:nvSpPr>
        <p:spPr/>
        <p:txBody>
          <a:bodyPr/>
          <a:lstStyle>
            <a:lvl1pPr>
              <a:defRPr/>
            </a:lvl1pPr>
          </a:lstStyle>
          <a:p>
            <a:pPr>
              <a:defRPr/>
            </a:pPr>
            <a:fld id="{9610DF6E-F8FF-400A-B25F-4338D4DFC146}" type="slidenum">
              <a:rPr lang="en-US"/>
              <a:pPr>
                <a:defRPr/>
              </a:pPr>
              <a:t>‹#›</a:t>
            </a:fld>
            <a:endParaRPr lang="en-US" dirty="0"/>
          </a:p>
        </p:txBody>
      </p:sp>
    </p:spTree>
    <p:extLst>
      <p:ext uri="{BB962C8B-B14F-4D97-AF65-F5344CB8AC3E}">
        <p14:creationId xmlns:p14="http://schemas.microsoft.com/office/powerpoint/2010/main" val="267707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0B1BF4DE-DF6A-A870-F023-B9A8FCB24B88}"/>
              </a:ext>
            </a:extLst>
          </p:cNvPr>
          <p:cNvSpPr>
            <a:spLocks noGrp="1"/>
          </p:cNvSpPr>
          <p:nvPr>
            <p:ph type="dt" sz="half" idx="10"/>
          </p:nvPr>
        </p:nvSpPr>
        <p:spPr/>
        <p:txBody>
          <a:bodyPr/>
          <a:lstStyle>
            <a:lvl1pPr>
              <a:defRPr/>
            </a:lvl1pPr>
          </a:lstStyle>
          <a:p>
            <a:pPr>
              <a:defRPr/>
            </a:pPr>
            <a:fld id="{1B801443-46C8-4B7F-BE02-8E649F08DEFD}"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46B36818-B7E6-B566-72A7-019286AC49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0566FA-AC6D-30A9-838A-D0F640E6D2A8}"/>
              </a:ext>
            </a:extLst>
          </p:cNvPr>
          <p:cNvSpPr>
            <a:spLocks noGrp="1"/>
          </p:cNvSpPr>
          <p:nvPr>
            <p:ph type="sldNum" sz="quarter" idx="12"/>
          </p:nvPr>
        </p:nvSpPr>
        <p:spPr/>
        <p:txBody>
          <a:bodyPr/>
          <a:lstStyle>
            <a:lvl1pPr>
              <a:defRPr/>
            </a:lvl1pPr>
          </a:lstStyle>
          <a:p>
            <a:pPr>
              <a:defRPr/>
            </a:pPr>
            <a:fld id="{0A70EDCD-6276-42AD-8188-E4AFD98E38F1}" type="slidenum">
              <a:rPr lang="en-US"/>
              <a:pPr>
                <a:defRPr/>
              </a:pPr>
              <a:t>‹#›</a:t>
            </a:fld>
            <a:endParaRPr lang="en-US" dirty="0"/>
          </a:p>
        </p:txBody>
      </p:sp>
    </p:spTree>
    <p:extLst>
      <p:ext uri="{BB962C8B-B14F-4D97-AF65-F5344CB8AC3E}">
        <p14:creationId xmlns:p14="http://schemas.microsoft.com/office/powerpoint/2010/main" val="364345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C87604D-4490-6A96-7596-DDFD018EE349}"/>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ru-RU" sz="8000">
                <a:solidFill>
                  <a:srgbClr val="C0E474"/>
                </a:solidFill>
                <a:latin typeface="Arial" panose="020B0604020202020204" pitchFamily="34" charset="0"/>
              </a:rPr>
              <a:t>“</a:t>
            </a:r>
          </a:p>
        </p:txBody>
      </p:sp>
      <p:sp>
        <p:nvSpPr>
          <p:cNvPr id="5" name="TextBox 8">
            <a:extLst>
              <a:ext uri="{FF2B5EF4-FFF2-40B4-BE49-F238E27FC236}">
                <a16:creationId xmlns:a16="http://schemas.microsoft.com/office/drawing/2014/main" id="{FB96A49E-5F3C-2974-A6D6-CDC6D0E9D1C4}"/>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ru-RU" sz="8000">
                <a:solidFill>
                  <a:srgbClr val="C0E474"/>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6" name="Date Placeholder 3">
            <a:extLst>
              <a:ext uri="{FF2B5EF4-FFF2-40B4-BE49-F238E27FC236}">
                <a16:creationId xmlns:a16="http://schemas.microsoft.com/office/drawing/2014/main" id="{F4CECDD5-5F0E-1633-A8F5-5FFE9A131938}"/>
              </a:ext>
            </a:extLst>
          </p:cNvPr>
          <p:cNvSpPr>
            <a:spLocks noGrp="1"/>
          </p:cNvSpPr>
          <p:nvPr>
            <p:ph type="dt" sz="half" idx="14"/>
          </p:nvPr>
        </p:nvSpPr>
        <p:spPr/>
        <p:txBody>
          <a:bodyPr/>
          <a:lstStyle>
            <a:lvl1pPr>
              <a:defRPr/>
            </a:lvl1pPr>
          </a:lstStyle>
          <a:p>
            <a:pPr>
              <a:defRPr/>
            </a:pPr>
            <a:fld id="{B54233E4-AEAB-4B04-8366-4E06FD5187D6}" type="datetimeFigureOut">
              <a:rPr lang="en-US"/>
              <a:pPr>
                <a:defRPr/>
              </a:pPr>
              <a:t>7/1/2024</a:t>
            </a:fld>
            <a:endParaRPr lang="en-US" dirty="0"/>
          </a:p>
        </p:txBody>
      </p:sp>
      <p:sp>
        <p:nvSpPr>
          <p:cNvPr id="7" name="Footer Placeholder 4">
            <a:extLst>
              <a:ext uri="{FF2B5EF4-FFF2-40B4-BE49-F238E27FC236}">
                <a16:creationId xmlns:a16="http://schemas.microsoft.com/office/drawing/2014/main" id="{392F1443-D339-2A8C-86FE-5606495136D2}"/>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CE3700B-DBD6-97E1-D336-80275E4C48B9}"/>
              </a:ext>
            </a:extLst>
          </p:cNvPr>
          <p:cNvSpPr>
            <a:spLocks noGrp="1"/>
          </p:cNvSpPr>
          <p:nvPr>
            <p:ph type="sldNum" sz="quarter" idx="16"/>
          </p:nvPr>
        </p:nvSpPr>
        <p:spPr/>
        <p:txBody>
          <a:bodyPr/>
          <a:lstStyle>
            <a:lvl1pPr>
              <a:defRPr/>
            </a:lvl1pPr>
          </a:lstStyle>
          <a:p>
            <a:pPr>
              <a:defRPr/>
            </a:pPr>
            <a:fld id="{BE7E9FEE-E216-4966-BFB3-37D8E43D38D6}" type="slidenum">
              <a:rPr lang="en-US"/>
              <a:pPr>
                <a:defRPr/>
              </a:pPr>
              <a:t>‹#›</a:t>
            </a:fld>
            <a:endParaRPr lang="en-US" dirty="0"/>
          </a:p>
        </p:txBody>
      </p:sp>
    </p:spTree>
    <p:extLst>
      <p:ext uri="{BB962C8B-B14F-4D97-AF65-F5344CB8AC3E}">
        <p14:creationId xmlns:p14="http://schemas.microsoft.com/office/powerpoint/2010/main" val="2341861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214B9028-5DC5-8461-2651-D63D2887D25F}"/>
              </a:ext>
            </a:extLst>
          </p:cNvPr>
          <p:cNvSpPr>
            <a:spLocks noGrp="1"/>
          </p:cNvSpPr>
          <p:nvPr>
            <p:ph type="dt" sz="half" idx="14"/>
          </p:nvPr>
        </p:nvSpPr>
        <p:spPr/>
        <p:txBody>
          <a:bodyPr/>
          <a:lstStyle>
            <a:lvl1pPr>
              <a:defRPr/>
            </a:lvl1pPr>
          </a:lstStyle>
          <a:p>
            <a:pPr>
              <a:defRPr/>
            </a:pPr>
            <a:fld id="{6D59A32E-AFDE-4D48-868C-217ED0339DA8}"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A12E48E5-A353-AB01-7A14-1EAB46312EAD}"/>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1E9A3B-5AFD-CB93-890C-0D15D7077280}"/>
              </a:ext>
            </a:extLst>
          </p:cNvPr>
          <p:cNvSpPr>
            <a:spLocks noGrp="1"/>
          </p:cNvSpPr>
          <p:nvPr>
            <p:ph type="sldNum" sz="quarter" idx="16"/>
          </p:nvPr>
        </p:nvSpPr>
        <p:spPr/>
        <p:txBody>
          <a:bodyPr/>
          <a:lstStyle>
            <a:lvl1pPr>
              <a:defRPr/>
            </a:lvl1pPr>
          </a:lstStyle>
          <a:p>
            <a:pPr>
              <a:defRPr/>
            </a:pPr>
            <a:fld id="{59430872-DB28-4D97-B517-263FD6DEA0E4}" type="slidenum">
              <a:rPr lang="en-US"/>
              <a:pPr>
                <a:defRPr/>
              </a:pPr>
              <a:t>‹#›</a:t>
            </a:fld>
            <a:endParaRPr lang="en-US" dirty="0"/>
          </a:p>
        </p:txBody>
      </p:sp>
    </p:spTree>
    <p:extLst>
      <p:ext uri="{BB962C8B-B14F-4D97-AF65-F5344CB8AC3E}">
        <p14:creationId xmlns:p14="http://schemas.microsoft.com/office/powerpoint/2010/main" val="2101531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F7B4BE56-33AD-B531-D27D-AA3DB25A9634}"/>
              </a:ext>
            </a:extLst>
          </p:cNvPr>
          <p:cNvSpPr>
            <a:spLocks noGrp="1"/>
          </p:cNvSpPr>
          <p:nvPr>
            <p:ph type="dt" sz="half" idx="10"/>
          </p:nvPr>
        </p:nvSpPr>
        <p:spPr/>
        <p:txBody>
          <a:bodyPr/>
          <a:lstStyle>
            <a:lvl1pPr>
              <a:defRPr/>
            </a:lvl1pPr>
          </a:lstStyle>
          <a:p>
            <a:pPr>
              <a:defRPr/>
            </a:pPr>
            <a:fld id="{5139B621-880F-459F-8628-27C0537F6892}"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F56B3903-D767-EC7F-5F52-91B748998A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577E85-980B-E9AD-B75E-3BBDE0E58371}"/>
              </a:ext>
            </a:extLst>
          </p:cNvPr>
          <p:cNvSpPr>
            <a:spLocks noGrp="1"/>
          </p:cNvSpPr>
          <p:nvPr>
            <p:ph type="sldNum" sz="quarter" idx="12"/>
          </p:nvPr>
        </p:nvSpPr>
        <p:spPr/>
        <p:txBody>
          <a:bodyPr/>
          <a:lstStyle>
            <a:lvl1pPr>
              <a:defRPr/>
            </a:lvl1pPr>
          </a:lstStyle>
          <a:p>
            <a:pPr>
              <a:defRPr/>
            </a:pPr>
            <a:fld id="{133CB5A0-9B8E-4DB2-9A6F-DD3F6F1CB59A}" type="slidenum">
              <a:rPr lang="en-US"/>
              <a:pPr>
                <a:defRPr/>
              </a:pPr>
              <a:t>‹#›</a:t>
            </a:fld>
            <a:endParaRPr lang="en-US" dirty="0"/>
          </a:p>
        </p:txBody>
      </p:sp>
    </p:spTree>
    <p:extLst>
      <p:ext uri="{BB962C8B-B14F-4D97-AF65-F5344CB8AC3E}">
        <p14:creationId xmlns:p14="http://schemas.microsoft.com/office/powerpoint/2010/main" val="1173234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7F0A3FE1-0D2F-95C5-5BB9-C861F810A64E}"/>
              </a:ext>
            </a:extLst>
          </p:cNvPr>
          <p:cNvSpPr>
            <a:spLocks noGrp="1"/>
          </p:cNvSpPr>
          <p:nvPr>
            <p:ph type="dt" sz="half" idx="10"/>
          </p:nvPr>
        </p:nvSpPr>
        <p:spPr/>
        <p:txBody>
          <a:bodyPr/>
          <a:lstStyle>
            <a:lvl1pPr>
              <a:defRPr/>
            </a:lvl1pPr>
          </a:lstStyle>
          <a:p>
            <a:pPr>
              <a:defRPr/>
            </a:pPr>
            <a:fld id="{94C16DA4-7969-4727-BD32-B69B04363673}"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63CC47AA-A1A0-40A5-5BC7-168A77287C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596804-CE67-59CA-F9DA-80DA75831F87}"/>
              </a:ext>
            </a:extLst>
          </p:cNvPr>
          <p:cNvSpPr>
            <a:spLocks noGrp="1"/>
          </p:cNvSpPr>
          <p:nvPr>
            <p:ph type="sldNum" sz="quarter" idx="12"/>
          </p:nvPr>
        </p:nvSpPr>
        <p:spPr/>
        <p:txBody>
          <a:bodyPr/>
          <a:lstStyle>
            <a:lvl1pPr>
              <a:defRPr/>
            </a:lvl1pPr>
          </a:lstStyle>
          <a:p>
            <a:pPr>
              <a:defRPr/>
            </a:pPr>
            <a:fld id="{55714187-D4AF-43D5-903B-0F3C7C31790F}" type="slidenum">
              <a:rPr lang="en-US"/>
              <a:pPr>
                <a:defRPr/>
              </a:pPr>
              <a:t>‹#›</a:t>
            </a:fld>
            <a:endParaRPr lang="en-US" dirty="0"/>
          </a:p>
        </p:txBody>
      </p:sp>
    </p:spTree>
    <p:extLst>
      <p:ext uri="{BB962C8B-B14F-4D97-AF65-F5344CB8AC3E}">
        <p14:creationId xmlns:p14="http://schemas.microsoft.com/office/powerpoint/2010/main" val="55558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8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D5C75883-B6C6-EFE1-A111-0408C2A804AA}"/>
              </a:ext>
            </a:extLst>
          </p:cNvPr>
          <p:cNvSpPr>
            <a:spLocks noGrp="1"/>
          </p:cNvSpPr>
          <p:nvPr>
            <p:ph type="dt" sz="half" idx="10"/>
          </p:nvPr>
        </p:nvSpPr>
        <p:spPr/>
        <p:txBody>
          <a:bodyPr/>
          <a:lstStyle>
            <a:lvl1pPr>
              <a:defRPr/>
            </a:lvl1pPr>
          </a:lstStyle>
          <a:p>
            <a:pPr>
              <a:defRPr/>
            </a:pPr>
            <a:fld id="{02C8FC06-504B-4E7C-A76D-4CAB19DC7B71}"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7632F9DA-2460-A11F-96FC-BC73946931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55F6AA-02FF-A4C6-05FB-8B47868C2732}"/>
              </a:ext>
            </a:extLst>
          </p:cNvPr>
          <p:cNvSpPr>
            <a:spLocks noGrp="1"/>
          </p:cNvSpPr>
          <p:nvPr>
            <p:ph type="sldNum" sz="quarter" idx="12"/>
          </p:nvPr>
        </p:nvSpPr>
        <p:spPr/>
        <p:txBody>
          <a:bodyPr/>
          <a:lstStyle>
            <a:lvl1pPr>
              <a:defRPr/>
            </a:lvl1pPr>
          </a:lstStyle>
          <a:p>
            <a:pPr>
              <a:defRPr/>
            </a:pPr>
            <a:fld id="{3653EA39-CC6A-46AA-B2F7-B6A03CFFF0C2}" type="slidenum">
              <a:rPr lang="en-US"/>
              <a:pPr>
                <a:defRPr/>
              </a:pPr>
              <a:t>‹#›</a:t>
            </a:fld>
            <a:endParaRPr lang="en-US" dirty="0"/>
          </a:p>
        </p:txBody>
      </p:sp>
    </p:spTree>
    <p:extLst>
      <p:ext uri="{BB962C8B-B14F-4D97-AF65-F5344CB8AC3E}">
        <p14:creationId xmlns:p14="http://schemas.microsoft.com/office/powerpoint/2010/main" val="341499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9E1D244F-3338-4E4F-5B57-30C1AA78BC86}"/>
              </a:ext>
            </a:extLst>
          </p:cNvPr>
          <p:cNvSpPr>
            <a:spLocks noGrp="1"/>
          </p:cNvSpPr>
          <p:nvPr>
            <p:ph type="dt" sz="half" idx="10"/>
          </p:nvPr>
        </p:nvSpPr>
        <p:spPr/>
        <p:txBody>
          <a:bodyPr/>
          <a:lstStyle>
            <a:lvl1pPr>
              <a:defRPr/>
            </a:lvl1pPr>
          </a:lstStyle>
          <a:p>
            <a:pPr>
              <a:defRPr/>
            </a:pPr>
            <a:fld id="{03066C71-73CF-43EE-9530-BA95A8EE143F}"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99BFCF5D-71A0-795D-71A3-6C5A6F9DFD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194ED8-1111-F25B-0221-74E4EBC26CFB}"/>
              </a:ext>
            </a:extLst>
          </p:cNvPr>
          <p:cNvSpPr>
            <a:spLocks noGrp="1"/>
          </p:cNvSpPr>
          <p:nvPr>
            <p:ph type="sldNum" sz="quarter" idx="12"/>
          </p:nvPr>
        </p:nvSpPr>
        <p:spPr/>
        <p:txBody>
          <a:bodyPr/>
          <a:lstStyle>
            <a:lvl1pPr>
              <a:defRPr/>
            </a:lvl1pPr>
          </a:lstStyle>
          <a:p>
            <a:pPr>
              <a:defRPr/>
            </a:pPr>
            <a:fld id="{712C05A8-5965-4C03-ABBC-EC064D2273CE}" type="slidenum">
              <a:rPr lang="en-US"/>
              <a:pPr>
                <a:defRPr/>
              </a:pPr>
              <a:t>‹#›</a:t>
            </a:fld>
            <a:endParaRPr lang="en-US" dirty="0"/>
          </a:p>
        </p:txBody>
      </p:sp>
    </p:spTree>
    <p:extLst>
      <p:ext uri="{BB962C8B-B14F-4D97-AF65-F5344CB8AC3E}">
        <p14:creationId xmlns:p14="http://schemas.microsoft.com/office/powerpoint/2010/main" val="350448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3119BCEB-579D-ED37-94B1-64B00803C104}"/>
              </a:ext>
            </a:extLst>
          </p:cNvPr>
          <p:cNvSpPr>
            <a:spLocks noGrp="1"/>
          </p:cNvSpPr>
          <p:nvPr>
            <p:ph type="dt" sz="half" idx="10"/>
          </p:nvPr>
        </p:nvSpPr>
        <p:spPr/>
        <p:txBody>
          <a:bodyPr/>
          <a:lstStyle>
            <a:lvl1pPr>
              <a:defRPr/>
            </a:lvl1pPr>
          </a:lstStyle>
          <a:p>
            <a:pPr>
              <a:defRPr/>
            </a:pPr>
            <a:fld id="{0405F4F1-81DE-4973-A508-672B93A4CBD2}" type="datetimeFigureOut">
              <a:rPr lang="en-US"/>
              <a:pPr>
                <a:defRPr/>
              </a:pPr>
              <a:t>7/1/2024</a:t>
            </a:fld>
            <a:endParaRPr lang="en-US" dirty="0"/>
          </a:p>
        </p:txBody>
      </p:sp>
      <p:sp>
        <p:nvSpPr>
          <p:cNvPr id="6" name="Footer Placeholder 4">
            <a:extLst>
              <a:ext uri="{FF2B5EF4-FFF2-40B4-BE49-F238E27FC236}">
                <a16:creationId xmlns:a16="http://schemas.microsoft.com/office/drawing/2014/main" id="{CBA7D202-C61B-8257-9812-CBB59B5314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E3AC65-8FD3-7E6C-A320-6B8451FD51C3}"/>
              </a:ext>
            </a:extLst>
          </p:cNvPr>
          <p:cNvSpPr>
            <a:spLocks noGrp="1"/>
          </p:cNvSpPr>
          <p:nvPr>
            <p:ph type="sldNum" sz="quarter" idx="12"/>
          </p:nvPr>
        </p:nvSpPr>
        <p:spPr/>
        <p:txBody>
          <a:bodyPr/>
          <a:lstStyle>
            <a:lvl1pPr>
              <a:defRPr/>
            </a:lvl1pPr>
          </a:lstStyle>
          <a:p>
            <a:pPr>
              <a:defRPr/>
            </a:pPr>
            <a:fld id="{2F291735-52F2-4C16-AC7C-D4D5D3943408}" type="slidenum">
              <a:rPr lang="en-US"/>
              <a:pPr>
                <a:defRPr/>
              </a:pPr>
              <a:t>‹#›</a:t>
            </a:fld>
            <a:endParaRPr lang="en-US" dirty="0"/>
          </a:p>
        </p:txBody>
      </p:sp>
    </p:spTree>
    <p:extLst>
      <p:ext uri="{BB962C8B-B14F-4D97-AF65-F5344CB8AC3E}">
        <p14:creationId xmlns:p14="http://schemas.microsoft.com/office/powerpoint/2010/main" val="3949938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CADAC42A-BD9D-0E1E-432D-69BB2EECE852}"/>
              </a:ext>
            </a:extLst>
          </p:cNvPr>
          <p:cNvSpPr>
            <a:spLocks noGrp="1"/>
          </p:cNvSpPr>
          <p:nvPr>
            <p:ph type="dt" sz="half" idx="10"/>
          </p:nvPr>
        </p:nvSpPr>
        <p:spPr/>
        <p:txBody>
          <a:bodyPr/>
          <a:lstStyle>
            <a:lvl1pPr>
              <a:defRPr/>
            </a:lvl1pPr>
          </a:lstStyle>
          <a:p>
            <a:pPr>
              <a:defRPr/>
            </a:pPr>
            <a:fld id="{2F833035-747B-4D60-968D-BEB3054C8C27}" type="datetimeFigureOut">
              <a:rPr lang="en-US"/>
              <a:pPr>
                <a:defRPr/>
              </a:pPr>
              <a:t>7/1/2024</a:t>
            </a:fld>
            <a:endParaRPr lang="en-US" dirty="0"/>
          </a:p>
        </p:txBody>
      </p:sp>
      <p:sp>
        <p:nvSpPr>
          <p:cNvPr id="8" name="Footer Placeholder 4">
            <a:extLst>
              <a:ext uri="{FF2B5EF4-FFF2-40B4-BE49-F238E27FC236}">
                <a16:creationId xmlns:a16="http://schemas.microsoft.com/office/drawing/2014/main" id="{4A883AF0-7890-1685-56FF-B36209CF2D6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0245F5-00AA-5976-C9BE-EADDA1DE90A5}"/>
              </a:ext>
            </a:extLst>
          </p:cNvPr>
          <p:cNvSpPr>
            <a:spLocks noGrp="1"/>
          </p:cNvSpPr>
          <p:nvPr>
            <p:ph type="sldNum" sz="quarter" idx="12"/>
          </p:nvPr>
        </p:nvSpPr>
        <p:spPr/>
        <p:txBody>
          <a:bodyPr/>
          <a:lstStyle>
            <a:lvl1pPr>
              <a:defRPr/>
            </a:lvl1pPr>
          </a:lstStyle>
          <a:p>
            <a:pPr>
              <a:defRPr/>
            </a:pPr>
            <a:fld id="{7D96615E-05A9-449A-A12D-8404F8C51832}" type="slidenum">
              <a:rPr lang="en-US"/>
              <a:pPr>
                <a:defRPr/>
              </a:pPr>
              <a:t>‹#›</a:t>
            </a:fld>
            <a:endParaRPr lang="en-US" dirty="0"/>
          </a:p>
        </p:txBody>
      </p:sp>
    </p:spTree>
    <p:extLst>
      <p:ext uri="{BB962C8B-B14F-4D97-AF65-F5344CB8AC3E}">
        <p14:creationId xmlns:p14="http://schemas.microsoft.com/office/powerpoint/2010/main" val="50836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9A4A40B5-5F0F-9D65-FD6C-8EE0DDBAD95D}"/>
              </a:ext>
            </a:extLst>
          </p:cNvPr>
          <p:cNvSpPr>
            <a:spLocks noGrp="1"/>
          </p:cNvSpPr>
          <p:nvPr>
            <p:ph type="dt" sz="half" idx="10"/>
          </p:nvPr>
        </p:nvSpPr>
        <p:spPr/>
        <p:txBody>
          <a:bodyPr/>
          <a:lstStyle>
            <a:lvl1pPr>
              <a:defRPr/>
            </a:lvl1pPr>
          </a:lstStyle>
          <a:p>
            <a:pPr>
              <a:defRPr/>
            </a:pPr>
            <a:fld id="{0F4E8A21-CE7A-4BBD-8986-B24C98E275E1}" type="datetimeFigureOut">
              <a:rPr lang="en-US"/>
              <a:pPr>
                <a:defRPr/>
              </a:pPr>
              <a:t>7/1/2024</a:t>
            </a:fld>
            <a:endParaRPr lang="en-US" dirty="0"/>
          </a:p>
        </p:txBody>
      </p:sp>
      <p:sp>
        <p:nvSpPr>
          <p:cNvPr id="4" name="Footer Placeholder 4">
            <a:extLst>
              <a:ext uri="{FF2B5EF4-FFF2-40B4-BE49-F238E27FC236}">
                <a16:creationId xmlns:a16="http://schemas.microsoft.com/office/drawing/2014/main" id="{8EE2F574-2BDE-3C59-82DD-ABEC9DB5D75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C3226D1-1CBB-3C12-EB1D-C434A9E5902C}"/>
              </a:ext>
            </a:extLst>
          </p:cNvPr>
          <p:cNvSpPr>
            <a:spLocks noGrp="1"/>
          </p:cNvSpPr>
          <p:nvPr>
            <p:ph type="sldNum" sz="quarter" idx="12"/>
          </p:nvPr>
        </p:nvSpPr>
        <p:spPr/>
        <p:txBody>
          <a:bodyPr/>
          <a:lstStyle>
            <a:lvl1pPr>
              <a:defRPr/>
            </a:lvl1pPr>
          </a:lstStyle>
          <a:p>
            <a:pPr>
              <a:defRPr/>
            </a:pPr>
            <a:fld id="{4355B8AF-08E4-49C0-BBB4-96B3292C8424}" type="slidenum">
              <a:rPr lang="en-US"/>
              <a:pPr>
                <a:defRPr/>
              </a:pPr>
              <a:t>‹#›</a:t>
            </a:fld>
            <a:endParaRPr lang="en-US" dirty="0"/>
          </a:p>
        </p:txBody>
      </p:sp>
    </p:spTree>
    <p:extLst>
      <p:ext uri="{BB962C8B-B14F-4D97-AF65-F5344CB8AC3E}">
        <p14:creationId xmlns:p14="http://schemas.microsoft.com/office/powerpoint/2010/main" val="325663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D088EA-B37D-FAB5-F09E-57A8944BF3BE}"/>
              </a:ext>
            </a:extLst>
          </p:cNvPr>
          <p:cNvSpPr>
            <a:spLocks noGrp="1"/>
          </p:cNvSpPr>
          <p:nvPr>
            <p:ph type="dt" sz="half" idx="10"/>
          </p:nvPr>
        </p:nvSpPr>
        <p:spPr/>
        <p:txBody>
          <a:bodyPr/>
          <a:lstStyle>
            <a:lvl1pPr>
              <a:defRPr/>
            </a:lvl1pPr>
          </a:lstStyle>
          <a:p>
            <a:pPr>
              <a:defRPr/>
            </a:pPr>
            <a:fld id="{8950BB48-5329-48DC-8E52-03F9DDA5DB35}" type="datetimeFigureOut">
              <a:rPr lang="en-US"/>
              <a:pPr>
                <a:defRPr/>
              </a:pPr>
              <a:t>7/1/2024</a:t>
            </a:fld>
            <a:endParaRPr lang="en-US" dirty="0"/>
          </a:p>
        </p:txBody>
      </p:sp>
      <p:sp>
        <p:nvSpPr>
          <p:cNvPr id="3" name="Footer Placeholder 4">
            <a:extLst>
              <a:ext uri="{FF2B5EF4-FFF2-40B4-BE49-F238E27FC236}">
                <a16:creationId xmlns:a16="http://schemas.microsoft.com/office/drawing/2014/main" id="{40134AC8-BCC7-FEFF-5483-0B6EC3B376A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1C1BABD-F02C-C9E9-B8B7-7FB8DC1349BD}"/>
              </a:ext>
            </a:extLst>
          </p:cNvPr>
          <p:cNvSpPr>
            <a:spLocks noGrp="1"/>
          </p:cNvSpPr>
          <p:nvPr>
            <p:ph type="sldNum" sz="quarter" idx="12"/>
          </p:nvPr>
        </p:nvSpPr>
        <p:spPr/>
        <p:txBody>
          <a:bodyPr/>
          <a:lstStyle>
            <a:lvl1pPr>
              <a:defRPr/>
            </a:lvl1pPr>
          </a:lstStyle>
          <a:p>
            <a:pPr>
              <a:defRPr/>
            </a:pPr>
            <a:fld id="{5AD65639-BA25-46A3-BFDA-DEED0C315998}" type="slidenum">
              <a:rPr lang="en-US"/>
              <a:pPr>
                <a:defRPr/>
              </a:pPr>
              <a:t>‹#›</a:t>
            </a:fld>
            <a:endParaRPr lang="en-US" dirty="0"/>
          </a:p>
        </p:txBody>
      </p:sp>
    </p:spTree>
    <p:extLst>
      <p:ext uri="{BB962C8B-B14F-4D97-AF65-F5344CB8AC3E}">
        <p14:creationId xmlns:p14="http://schemas.microsoft.com/office/powerpoint/2010/main" val="379955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3">
            <a:extLst>
              <a:ext uri="{FF2B5EF4-FFF2-40B4-BE49-F238E27FC236}">
                <a16:creationId xmlns:a16="http://schemas.microsoft.com/office/drawing/2014/main" id="{0F560038-C013-A723-E177-2CF65E28A900}"/>
              </a:ext>
            </a:extLst>
          </p:cNvPr>
          <p:cNvSpPr>
            <a:spLocks noGrp="1"/>
          </p:cNvSpPr>
          <p:nvPr>
            <p:ph type="dt" sz="half" idx="10"/>
          </p:nvPr>
        </p:nvSpPr>
        <p:spPr/>
        <p:txBody>
          <a:bodyPr/>
          <a:lstStyle>
            <a:lvl1pPr>
              <a:defRPr/>
            </a:lvl1pPr>
          </a:lstStyle>
          <a:p>
            <a:pPr>
              <a:defRPr/>
            </a:pPr>
            <a:fld id="{A9076259-3777-4665-9067-879B2D942925}" type="datetimeFigureOut">
              <a:rPr lang="en-US"/>
              <a:pPr>
                <a:defRPr/>
              </a:pPr>
              <a:t>7/1/2024</a:t>
            </a:fld>
            <a:endParaRPr lang="en-US" dirty="0"/>
          </a:p>
        </p:txBody>
      </p:sp>
      <p:sp>
        <p:nvSpPr>
          <p:cNvPr id="6" name="Footer Placeholder 4">
            <a:extLst>
              <a:ext uri="{FF2B5EF4-FFF2-40B4-BE49-F238E27FC236}">
                <a16:creationId xmlns:a16="http://schemas.microsoft.com/office/drawing/2014/main" id="{424542AB-23C8-E776-B760-3A054B4B9F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758E5F-5EF1-706D-C7BB-E63B2CE3D6DB}"/>
              </a:ext>
            </a:extLst>
          </p:cNvPr>
          <p:cNvSpPr>
            <a:spLocks noGrp="1"/>
          </p:cNvSpPr>
          <p:nvPr>
            <p:ph type="sldNum" sz="quarter" idx="12"/>
          </p:nvPr>
        </p:nvSpPr>
        <p:spPr/>
        <p:txBody>
          <a:bodyPr/>
          <a:lstStyle>
            <a:lvl1pPr>
              <a:defRPr/>
            </a:lvl1pPr>
          </a:lstStyle>
          <a:p>
            <a:pPr>
              <a:defRPr/>
            </a:pPr>
            <a:fld id="{3851C2E8-A69D-4F2F-B3FD-4727BF1E28D6}" type="slidenum">
              <a:rPr lang="en-US"/>
              <a:pPr>
                <a:defRPr/>
              </a:pPr>
              <a:t>‹#›</a:t>
            </a:fld>
            <a:endParaRPr lang="en-US" dirty="0"/>
          </a:p>
        </p:txBody>
      </p:sp>
    </p:spTree>
    <p:extLst>
      <p:ext uri="{BB962C8B-B14F-4D97-AF65-F5344CB8AC3E}">
        <p14:creationId xmlns:p14="http://schemas.microsoft.com/office/powerpoint/2010/main" val="17856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a:extLst>
              <a:ext uri="{FF2B5EF4-FFF2-40B4-BE49-F238E27FC236}">
                <a16:creationId xmlns:a16="http://schemas.microsoft.com/office/drawing/2014/main" id="{685B2BE2-0002-DDE8-3489-04982C90A617}"/>
              </a:ext>
            </a:extLst>
          </p:cNvPr>
          <p:cNvSpPr>
            <a:spLocks noGrp="1"/>
          </p:cNvSpPr>
          <p:nvPr>
            <p:ph type="dt" sz="half" idx="10"/>
          </p:nvPr>
        </p:nvSpPr>
        <p:spPr/>
        <p:txBody>
          <a:bodyPr/>
          <a:lstStyle>
            <a:lvl1pPr>
              <a:defRPr/>
            </a:lvl1pPr>
          </a:lstStyle>
          <a:p>
            <a:pPr>
              <a:defRPr/>
            </a:pPr>
            <a:fld id="{1116078C-A17B-46CE-922C-BDECE20B7C09}" type="datetimeFigureOut">
              <a:rPr lang="en-US"/>
              <a:pPr>
                <a:defRPr/>
              </a:pPr>
              <a:t>7/1/2024</a:t>
            </a:fld>
            <a:endParaRPr lang="en-US" dirty="0"/>
          </a:p>
        </p:txBody>
      </p:sp>
      <p:sp>
        <p:nvSpPr>
          <p:cNvPr id="6" name="Footer Placeholder 4">
            <a:extLst>
              <a:ext uri="{FF2B5EF4-FFF2-40B4-BE49-F238E27FC236}">
                <a16:creationId xmlns:a16="http://schemas.microsoft.com/office/drawing/2014/main" id="{304D6A08-FEFD-5C55-D64F-03E0FEF6FF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21BDE7-121E-1CAF-CEC4-42E6ADF1D3C2}"/>
              </a:ext>
            </a:extLst>
          </p:cNvPr>
          <p:cNvSpPr>
            <a:spLocks noGrp="1"/>
          </p:cNvSpPr>
          <p:nvPr>
            <p:ph type="sldNum" sz="quarter" idx="12"/>
          </p:nvPr>
        </p:nvSpPr>
        <p:spPr/>
        <p:txBody>
          <a:bodyPr/>
          <a:lstStyle>
            <a:lvl1pPr>
              <a:defRPr/>
            </a:lvl1pPr>
          </a:lstStyle>
          <a:p>
            <a:pPr>
              <a:defRPr/>
            </a:pPr>
            <a:fld id="{62939C88-B120-44B5-9824-C65B7AE1F371}" type="slidenum">
              <a:rPr lang="en-US"/>
              <a:pPr>
                <a:defRPr/>
              </a:pPr>
              <a:t>‹#›</a:t>
            </a:fld>
            <a:endParaRPr lang="en-US" dirty="0"/>
          </a:p>
        </p:txBody>
      </p:sp>
    </p:spTree>
    <p:extLst>
      <p:ext uri="{BB962C8B-B14F-4D97-AF65-F5344CB8AC3E}">
        <p14:creationId xmlns:p14="http://schemas.microsoft.com/office/powerpoint/2010/main" val="363881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D757DBAF-101F-6E23-2220-5E794DED60CC}"/>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81A43D9B-2E1D-84ED-546D-98BBDD9B19DF}"/>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8BED8B1-7A12-F34C-E543-898487642CAF}"/>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C0361C6A-B295-6C8E-A935-E533B84DB82A}"/>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310E4EF9-43F8-5A77-0CD7-04241727275B}"/>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81544BCC-7236-B788-CC5E-731BAE3516C7}"/>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8DC035B8-9EE6-E8E4-0EFA-BE246422E0D4}"/>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D80AC6E2-F019-2F8D-A04F-BE850B93586E}"/>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7B80E2E7-5B78-7BDC-220E-80825840022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AD8F4AC3-4585-832F-E8D5-B02C4B1F4A9A}"/>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76206A0B-6623-41AD-D200-B3E0CCFB7901}"/>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799DD46A-9485-C705-91F5-9C338E3F77E6}"/>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заголовка</a:t>
            </a:r>
            <a:endParaRPr lang="en-US" altLang="ru-RU"/>
          </a:p>
        </p:txBody>
      </p:sp>
      <p:sp>
        <p:nvSpPr>
          <p:cNvPr id="1028" name="Text Placeholder 2">
            <a:extLst>
              <a:ext uri="{FF2B5EF4-FFF2-40B4-BE49-F238E27FC236}">
                <a16:creationId xmlns:a16="http://schemas.microsoft.com/office/drawing/2014/main" id="{A16737F2-7301-4733-79CB-72E36DBC59C2}"/>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1A60D010-DF7A-28D6-C112-FD28A35EEAA4}"/>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0FA62823-448D-404C-9C26-01803A0E6178}" type="datetimeFigureOut">
              <a:rPr lang="en-US"/>
              <a:pPr>
                <a:defRPr/>
              </a:pPr>
              <a:t>7/1/2024</a:t>
            </a:fld>
            <a:endParaRPr lang="en-US" dirty="0"/>
          </a:p>
        </p:txBody>
      </p:sp>
      <p:sp>
        <p:nvSpPr>
          <p:cNvPr id="5" name="Footer Placeholder 4">
            <a:extLst>
              <a:ext uri="{FF2B5EF4-FFF2-40B4-BE49-F238E27FC236}">
                <a16:creationId xmlns:a16="http://schemas.microsoft.com/office/drawing/2014/main" id="{CA60C982-DB8A-DAF1-1876-60CBC2E22F1D}"/>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33DA5ED-5E8C-0E96-04E0-378062849400}"/>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E7F6D268-2F51-4CC2-8F47-48ABF788107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7" r:id="rId11"/>
    <p:sldLayoutId id="2147483742" r:id="rId12"/>
    <p:sldLayoutId id="2147483748" r:id="rId13"/>
    <p:sldLayoutId id="2147483743" r:id="rId14"/>
    <p:sldLayoutId id="2147483744" r:id="rId15"/>
    <p:sldLayoutId id="2147483745" r:id="rId16"/>
    <p:sldLayoutId id="2147483749"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hyperlink" Target="mailto:info@nebnexbh.com" TargetMode="External"/><Relationship Id="rId4" Type="http://schemas.openxmlformats.org/officeDocument/2006/relationships/hyperlink" Target="mailto:referent@pariga.r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3398FC-2984-F1CF-56A6-5E3895BB2945}"/>
              </a:ext>
            </a:extLst>
          </p:cNvPr>
          <p:cNvSpPr txBox="1"/>
          <p:nvPr/>
        </p:nvSpPr>
        <p:spPr>
          <a:xfrm>
            <a:off x="3048918" y="3247088"/>
            <a:ext cx="6097836" cy="369332"/>
          </a:xfrm>
          <a:prstGeom prst="rect">
            <a:avLst/>
          </a:prstGeom>
          <a:noFill/>
        </p:spPr>
        <p:txBody>
          <a:bodyPr>
            <a:spAutoFit/>
          </a:bodyPr>
          <a:lstStyle/>
          <a:p>
            <a:pPr algn="ctr" eaLnBrk="1" fontAlgn="auto" hangingPunct="1">
              <a:spcBef>
                <a:spcPts val="0"/>
              </a:spcBef>
              <a:spcAft>
                <a:spcPts val="0"/>
              </a:spcAft>
              <a:defRPr/>
            </a:pPr>
            <a:r>
              <a:rPr lang="en-US" dirty="0">
                <a:solidFill>
                  <a:srgbClr val="FFFFFF"/>
                </a:solidFill>
                <a:highlight>
                  <a:srgbClr val="FFFFFF"/>
                </a:highlight>
                <a:latin typeface="Oswald" panose="00000500000000000000" pitchFamily="2" charset="-52"/>
              </a:rPr>
              <a:t>NEBULA NEXUS TRADING COMPANY W.L.L</a:t>
            </a:r>
          </a:p>
        </p:txBody>
      </p:sp>
      <p:pic>
        <p:nvPicPr>
          <p:cNvPr id="6147" name="Picture 4" descr="Picture background">
            <a:extLst>
              <a:ext uri="{FF2B5EF4-FFF2-40B4-BE49-F238E27FC236}">
                <a16:creationId xmlns:a16="http://schemas.microsoft.com/office/drawing/2014/main" id="{4A7B482C-8A2C-5A72-3666-B93062E7D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509713"/>
            <a:ext cx="7532687"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E456681-5CC9-1DA6-7EEC-1FF8A6DCB11D}"/>
              </a:ext>
            </a:extLst>
          </p:cNvPr>
          <p:cNvSpPr txBox="1"/>
          <p:nvPr/>
        </p:nvSpPr>
        <p:spPr>
          <a:xfrm>
            <a:off x="528638" y="274638"/>
            <a:ext cx="9110662" cy="6248400"/>
          </a:xfrm>
          <a:prstGeom prst="rect">
            <a:avLst/>
          </a:prstGeom>
          <a:noFill/>
        </p:spPr>
        <p:txBody>
          <a:bodyPr>
            <a:spAutoFit/>
          </a:bodyPr>
          <a:lstStyle/>
          <a:p>
            <a:pPr algn="ctr" defTabSz="914400">
              <a:defRPr/>
            </a:pPr>
            <a:r>
              <a:rPr lang="en-US" sz="3600" b="1" dirty="0">
                <a:solidFill>
                  <a:schemeClr val="accent5">
                    <a:lumMod val="50000"/>
                  </a:schemeClr>
                </a:solidFill>
                <a:latin typeface="Calibri" panose="020F0502020204030204" pitchFamily="34" charset="0"/>
              </a:rPr>
              <a:t>NEBULA NEXUS TRADING COMPANY W.L.L</a:t>
            </a:r>
            <a:r>
              <a:rPr lang="ru-RU" sz="3600" b="1" dirty="0">
                <a:solidFill>
                  <a:schemeClr val="accent5">
                    <a:lumMod val="50000"/>
                  </a:schemeClr>
                </a:solidFill>
                <a:latin typeface="+mn-lt"/>
              </a:rPr>
              <a:t>.</a:t>
            </a:r>
            <a:endParaRPr lang="en-US" sz="3600" b="1" dirty="0">
              <a:solidFill>
                <a:schemeClr val="accent5">
                  <a:lumMod val="50000"/>
                </a:schemeClr>
              </a:solidFill>
              <a:latin typeface="Calibri" panose="020F0502020204030204" pitchFamily="34" charset="0"/>
            </a:endParaRPr>
          </a:p>
          <a:p>
            <a:pPr algn="ctr" defTabSz="914400">
              <a:defRPr/>
            </a:pPr>
            <a:endParaRPr lang="en-US" sz="3600" b="1" dirty="0">
              <a:solidFill>
                <a:schemeClr val="tx2"/>
              </a:solidFill>
              <a:latin typeface="Calibri" panose="020F0502020204030204" pitchFamily="34" charset="0"/>
            </a:endParaRPr>
          </a:p>
          <a:p>
            <a:pPr algn="ctr" defTabSz="914400">
              <a:defRPr/>
            </a:pPr>
            <a:endParaRPr lang="ru-RU" sz="3600" b="1" dirty="0">
              <a:solidFill>
                <a:schemeClr val="bg1"/>
              </a:solidFill>
              <a:latin typeface="Calibri" panose="020F0502020204030204" pitchFamily="34" charset="0"/>
            </a:endParaRPr>
          </a:p>
          <a:p>
            <a:pPr algn="ctr" defTabSz="914400">
              <a:defRPr/>
            </a:pPr>
            <a:endParaRPr lang="ru-RU" sz="3600" b="1" dirty="0">
              <a:solidFill>
                <a:schemeClr val="bg1"/>
              </a:solidFill>
              <a:latin typeface="+mn-lt"/>
            </a:endParaRPr>
          </a:p>
          <a:p>
            <a:pPr algn="r" defTabSz="914400">
              <a:defRPr/>
            </a:pPr>
            <a:endParaRPr lang="en-US" sz="3200" dirty="0">
              <a:solidFill>
                <a:schemeClr val="bg1"/>
              </a:solidFill>
              <a:latin typeface="+mn-lt"/>
            </a:endParaRPr>
          </a:p>
          <a:p>
            <a:pPr algn="r" defTabSz="914400">
              <a:defRPr/>
            </a:pPr>
            <a:endParaRPr lang="en-US" sz="3200" dirty="0">
              <a:solidFill>
                <a:schemeClr val="bg1"/>
              </a:solidFill>
              <a:latin typeface="+mn-lt"/>
            </a:endParaRPr>
          </a:p>
          <a:p>
            <a:pPr algn="r" defTabSz="914400">
              <a:defRPr/>
            </a:pPr>
            <a:endParaRPr lang="en-US" sz="3200" dirty="0">
              <a:solidFill>
                <a:schemeClr val="bg1"/>
              </a:solidFill>
              <a:latin typeface="+mn-lt"/>
            </a:endParaRPr>
          </a:p>
          <a:p>
            <a:pPr algn="r" defTabSz="914400">
              <a:defRPr/>
            </a:pPr>
            <a:endParaRPr lang="en-US" sz="3200" dirty="0">
              <a:solidFill>
                <a:schemeClr val="accent4">
                  <a:lumMod val="50000"/>
                </a:schemeClr>
              </a:solidFill>
              <a:latin typeface="+mn-lt"/>
            </a:endParaRPr>
          </a:p>
          <a:p>
            <a:pPr algn="r" defTabSz="914400">
              <a:defRPr/>
            </a:pPr>
            <a:endParaRPr lang="en-US" sz="3200" dirty="0">
              <a:solidFill>
                <a:schemeClr val="accent4">
                  <a:lumMod val="50000"/>
                </a:schemeClr>
              </a:solidFill>
              <a:latin typeface="+mn-lt"/>
            </a:endParaRPr>
          </a:p>
          <a:p>
            <a:pPr algn="r" defTabSz="914400">
              <a:defRPr/>
            </a:pPr>
            <a:endParaRPr lang="en-US" sz="3200" dirty="0">
              <a:solidFill>
                <a:schemeClr val="accent4">
                  <a:lumMod val="50000"/>
                </a:schemeClr>
              </a:solidFill>
              <a:latin typeface="+mn-lt"/>
            </a:endParaRPr>
          </a:p>
          <a:p>
            <a:pPr algn="r" defTabSz="914400">
              <a:defRPr/>
            </a:pPr>
            <a:endParaRPr lang="en-US" sz="3200" dirty="0">
              <a:solidFill>
                <a:schemeClr val="accent4">
                  <a:lumMod val="50000"/>
                </a:schemeClr>
              </a:solidFill>
              <a:latin typeface="+mn-lt"/>
            </a:endParaRPr>
          </a:p>
          <a:p>
            <a:pPr algn="r" defTabSz="914400">
              <a:defRPr/>
            </a:pPr>
            <a:r>
              <a:rPr lang="en-US" sz="3200" dirty="0">
                <a:solidFill>
                  <a:schemeClr val="accent4">
                    <a:lumMod val="50000"/>
                  </a:schemeClr>
                </a:solidFill>
                <a:latin typeface="+mn-lt"/>
              </a:rPr>
              <a:t>www.nebnexbh.com</a:t>
            </a:r>
            <a:endParaRPr lang="ru-RU" sz="3200" dirty="0">
              <a:solidFill>
                <a:schemeClr val="accent4">
                  <a:lumMod val="50000"/>
                </a:schemeClr>
              </a:solidFill>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BF7C3FE-8374-D252-C999-D0847C2DDCFA}"/>
              </a:ext>
            </a:extLst>
          </p:cNvPr>
          <p:cNvPicPr>
            <a:picLocks noChangeAspect="1"/>
          </p:cNvPicPr>
          <p:nvPr/>
        </p:nvPicPr>
        <p:blipFill>
          <a:blip r:embed="rId2"/>
          <a:stretch>
            <a:fillRect/>
          </a:stretch>
        </p:blipFill>
        <p:spPr>
          <a:xfrm>
            <a:off x="5089970" y="2160588"/>
            <a:ext cx="3949160" cy="4251641"/>
          </a:xfrm>
          <a:prstGeom prst="rect">
            <a:avLst/>
          </a:prstGeom>
        </p:spPr>
      </p:pic>
      <p:pic>
        <p:nvPicPr>
          <p:cNvPr id="5" name="Рисунок 4">
            <a:extLst>
              <a:ext uri="{FF2B5EF4-FFF2-40B4-BE49-F238E27FC236}">
                <a16:creationId xmlns:a16="http://schemas.microsoft.com/office/drawing/2014/main" id="{27895FEB-FDC5-E3FF-5072-990CB4736DB6}"/>
              </a:ext>
            </a:extLst>
          </p:cNvPr>
          <p:cNvPicPr>
            <a:picLocks noChangeAspect="1"/>
          </p:cNvPicPr>
          <p:nvPr/>
        </p:nvPicPr>
        <p:blipFill>
          <a:blip r:embed="rId3"/>
          <a:stretch>
            <a:fillRect/>
          </a:stretch>
        </p:blipFill>
        <p:spPr>
          <a:xfrm>
            <a:off x="677334" y="2160588"/>
            <a:ext cx="4097805" cy="4251642"/>
          </a:xfrm>
          <a:prstGeom prst="rect">
            <a:avLst/>
          </a:prstGeom>
        </p:spPr>
      </p:pic>
      <p:sp>
        <p:nvSpPr>
          <p:cNvPr id="2" name="Заголовок 1">
            <a:extLst>
              <a:ext uri="{FF2B5EF4-FFF2-40B4-BE49-F238E27FC236}">
                <a16:creationId xmlns:a16="http://schemas.microsoft.com/office/drawing/2014/main" id="{FC68FDFD-D38E-5267-4D76-20DD01256329}"/>
              </a:ext>
            </a:extLst>
          </p:cNvPr>
          <p:cNvSpPr>
            <a:spLocks noGrp="1"/>
          </p:cNvSpPr>
          <p:nvPr>
            <p:ph type="title"/>
          </p:nvPr>
        </p:nvSpPr>
        <p:spPr>
          <a:xfrm>
            <a:off x="677863" y="609600"/>
            <a:ext cx="8596312" cy="1116330"/>
          </a:xfrm>
        </p:spPr>
        <p:txBody>
          <a:bodyPr/>
          <a:lstStyle/>
          <a:p>
            <a:r>
              <a:rPr lang="en-US" dirty="0"/>
              <a:t>Furniture board (Solid-panel /spliced shield).</a:t>
            </a:r>
            <a:endParaRPr lang="ru-RU" dirty="0"/>
          </a:p>
        </p:txBody>
      </p:sp>
      <p:sp>
        <p:nvSpPr>
          <p:cNvPr id="3" name="Объект 2">
            <a:extLst>
              <a:ext uri="{FF2B5EF4-FFF2-40B4-BE49-F238E27FC236}">
                <a16:creationId xmlns:a16="http://schemas.microsoft.com/office/drawing/2014/main" id="{04A6FB10-DE82-09A9-E1FC-0FDC81A54F61}"/>
              </a:ext>
            </a:extLst>
          </p:cNvPr>
          <p:cNvSpPr>
            <a:spLocks noGrp="1"/>
          </p:cNvSpPr>
          <p:nvPr>
            <p:ph sz="half" idx="1"/>
          </p:nvPr>
        </p:nvSpPr>
        <p:spPr>
          <a:xfrm>
            <a:off x="677334" y="2160588"/>
            <a:ext cx="4184035" cy="4468812"/>
          </a:xfrm>
        </p:spPr>
        <p:txBody>
          <a:bodyPr/>
          <a:lstStyle/>
          <a:p>
            <a:endParaRPr lang="en-US" dirty="0">
              <a:solidFill>
                <a:schemeClr val="bg1"/>
              </a:solidFill>
            </a:endParaRPr>
          </a:p>
          <a:p>
            <a:endParaRPr lang="en-US" dirty="0">
              <a:solidFill>
                <a:schemeClr val="bg1"/>
              </a:solidFill>
            </a:endParaRPr>
          </a:p>
          <a:p>
            <a:r>
              <a:rPr lang="en-US" dirty="0">
                <a:solidFill>
                  <a:schemeClr val="bg1"/>
                </a:solidFill>
              </a:rPr>
              <a:t>Product Description: The furniture board is made of pine wood. </a:t>
            </a:r>
          </a:p>
          <a:p>
            <a:r>
              <a:rPr lang="en-US" dirty="0">
                <a:solidFill>
                  <a:schemeClr val="bg1"/>
                </a:solidFill>
              </a:rPr>
              <a:t>Place of production: Karelia (North, Russian Federation). </a:t>
            </a:r>
          </a:p>
          <a:p>
            <a:r>
              <a:rPr lang="en-US" dirty="0">
                <a:solidFill>
                  <a:schemeClr val="bg1"/>
                </a:solidFill>
              </a:rPr>
              <a:t>Grade: AA (spliced, without knots and other defects). Each product is packed in a transparent film. </a:t>
            </a:r>
          </a:p>
          <a:p>
            <a:endParaRPr lang="ru-RU" dirty="0"/>
          </a:p>
        </p:txBody>
      </p:sp>
      <p:sp>
        <p:nvSpPr>
          <p:cNvPr id="4" name="Объект 3">
            <a:extLst>
              <a:ext uri="{FF2B5EF4-FFF2-40B4-BE49-F238E27FC236}">
                <a16:creationId xmlns:a16="http://schemas.microsoft.com/office/drawing/2014/main" id="{84F81C53-29F2-30BA-4316-EF2277443336}"/>
              </a:ext>
            </a:extLst>
          </p:cNvPr>
          <p:cNvSpPr>
            <a:spLocks noGrp="1"/>
          </p:cNvSpPr>
          <p:nvPr>
            <p:ph sz="half" idx="2"/>
          </p:nvPr>
        </p:nvSpPr>
        <p:spPr>
          <a:xfrm>
            <a:off x="5089970" y="2160589"/>
            <a:ext cx="4184034" cy="4251641"/>
          </a:xfrm>
        </p:spPr>
        <p:txBody>
          <a:bodyPr/>
          <a:lstStyle/>
          <a:p>
            <a:endParaRPr lang="en-US" dirty="0"/>
          </a:p>
          <a:p>
            <a:endParaRPr lang="en-US" dirty="0"/>
          </a:p>
          <a:p>
            <a:r>
              <a:rPr lang="en-US" dirty="0">
                <a:solidFill>
                  <a:schemeClr val="bg1"/>
                </a:solidFill>
              </a:rPr>
              <a:t>Application: for the independent manufacture of furniture (both facades and interior elements), shelves, countertops, window sills, stairs, as well as the formation of the interior of apartments and country houses. </a:t>
            </a:r>
            <a:endParaRPr lang="ru-RU" dirty="0">
              <a:solidFill>
                <a:schemeClr val="bg1"/>
              </a:solidFill>
            </a:endParaRPr>
          </a:p>
        </p:txBody>
      </p:sp>
    </p:spTree>
    <p:extLst>
      <p:ext uri="{BB962C8B-B14F-4D97-AF65-F5344CB8AC3E}">
        <p14:creationId xmlns:p14="http://schemas.microsoft.com/office/powerpoint/2010/main" val="108809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0F70B2CD-DA59-B2BB-A8E0-115130181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652588"/>
            <a:ext cx="1108392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6A15645-23DF-6E39-BA2B-C25F19E014BE}"/>
              </a:ext>
            </a:extLst>
          </p:cNvPr>
          <p:cNvSpPr/>
          <p:nvPr/>
        </p:nvSpPr>
        <p:spPr>
          <a:xfrm>
            <a:off x="3179763" y="788988"/>
            <a:ext cx="5845175" cy="615950"/>
          </a:xfrm>
          <a:prstGeom prst="rect">
            <a:avLst/>
          </a:prstGeom>
        </p:spPr>
        <p:txBody>
          <a:bodyPr wrap="none" lIns="0" tIns="0" rIns="0" bIns="0"/>
          <a:lstStyle/>
          <a:p>
            <a:pPr eaLnBrk="1" fontAlgn="auto" hangingPunct="1">
              <a:spcBef>
                <a:spcPts val="0"/>
              </a:spcBef>
              <a:spcAft>
                <a:spcPts val="0"/>
              </a:spcAft>
              <a:defRPr/>
            </a:pPr>
            <a:r>
              <a:rPr lang="en-US" sz="5300" b="1" spc="-100">
                <a:solidFill>
                  <a:srgbClr val="7D3421"/>
                </a:solidFill>
                <a:latin typeface="Calibri"/>
              </a:rPr>
              <a:t>Full cycle production</a:t>
            </a:r>
          </a:p>
        </p:txBody>
      </p:sp>
      <p:sp>
        <p:nvSpPr>
          <p:cNvPr id="9220" name="Rectangle 4">
            <a:extLst>
              <a:ext uri="{FF2B5EF4-FFF2-40B4-BE49-F238E27FC236}">
                <a16:creationId xmlns:a16="http://schemas.microsoft.com/office/drawing/2014/main" id="{397B0729-6F36-AE0B-E01D-98575744A569}"/>
              </a:ext>
            </a:extLst>
          </p:cNvPr>
          <p:cNvSpPr>
            <a:spLocks noChangeArrowheads="1"/>
          </p:cNvSpPr>
          <p:nvPr/>
        </p:nvSpPr>
        <p:spPr bwMode="auto">
          <a:xfrm>
            <a:off x="917575" y="527843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1900"/>
              </a:lnSpc>
              <a:spcBef>
                <a:spcPct val="0"/>
              </a:spcBef>
              <a:buClrTx/>
              <a:buSzTx/>
              <a:buFontTx/>
              <a:buNone/>
            </a:pPr>
            <a:r>
              <a:rPr lang="en-US" altLang="ru-RU" sz="1700">
                <a:solidFill>
                  <a:srgbClr val="7D3421"/>
                </a:solidFill>
                <a:latin typeface="Calibri" panose="020F0502020204030204" pitchFamily="34" charset="0"/>
              </a:rPr>
              <a:t>10,000 trees are planted annually</a:t>
            </a:r>
          </a:p>
        </p:txBody>
      </p:sp>
      <p:sp>
        <p:nvSpPr>
          <p:cNvPr id="9221" name="Rectangle 5">
            <a:extLst>
              <a:ext uri="{FF2B5EF4-FFF2-40B4-BE49-F238E27FC236}">
                <a16:creationId xmlns:a16="http://schemas.microsoft.com/office/drawing/2014/main" id="{7ADB30D0-3196-2E59-C760-CB36F87F496D}"/>
              </a:ext>
            </a:extLst>
          </p:cNvPr>
          <p:cNvSpPr>
            <a:spLocks noChangeArrowheads="1"/>
          </p:cNvSpPr>
          <p:nvPr/>
        </p:nvSpPr>
        <p:spPr bwMode="auto">
          <a:xfrm>
            <a:off x="3754438" y="5278438"/>
            <a:ext cx="1758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Logging takes place on our own plots</a:t>
            </a:r>
          </a:p>
        </p:txBody>
      </p:sp>
      <p:sp>
        <p:nvSpPr>
          <p:cNvPr id="9222" name="Rectangle 6">
            <a:extLst>
              <a:ext uri="{FF2B5EF4-FFF2-40B4-BE49-F238E27FC236}">
                <a16:creationId xmlns:a16="http://schemas.microsoft.com/office/drawing/2014/main" id="{08E10041-862D-88F7-6EB5-CB164E87729C}"/>
              </a:ext>
            </a:extLst>
          </p:cNvPr>
          <p:cNvSpPr>
            <a:spLocks noChangeArrowheads="1"/>
          </p:cNvSpPr>
          <p:nvPr/>
        </p:nvSpPr>
        <p:spPr bwMode="auto">
          <a:xfrm>
            <a:off x="6708775" y="5278438"/>
            <a:ext cx="17494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Veneer peeling and sorting</a:t>
            </a:r>
          </a:p>
        </p:txBody>
      </p:sp>
      <p:sp>
        <p:nvSpPr>
          <p:cNvPr id="9223" name="Rectangle 7">
            <a:extLst>
              <a:ext uri="{FF2B5EF4-FFF2-40B4-BE49-F238E27FC236}">
                <a16:creationId xmlns:a16="http://schemas.microsoft.com/office/drawing/2014/main" id="{1596393C-6839-9C0B-BD06-B64977A7877B}"/>
              </a:ext>
            </a:extLst>
          </p:cNvPr>
          <p:cNvSpPr>
            <a:spLocks noChangeArrowheads="1"/>
          </p:cNvSpPr>
          <p:nvPr/>
        </p:nvSpPr>
        <p:spPr bwMode="auto">
          <a:xfrm>
            <a:off x="9571038" y="5278438"/>
            <a:ext cx="19589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Plywood pressing and grinding</a:t>
            </a: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0F4DA389-CE71-E573-EA39-F3660B7FE0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46FF26B5-B0BA-0D70-E2A3-7AEE8E05CCC6}"/>
              </a:ext>
            </a:extLst>
          </p:cNvPr>
          <p:cNvSpPr>
            <a:spLocks noChangeArrowheads="1"/>
          </p:cNvSpPr>
          <p:nvPr/>
        </p:nvSpPr>
        <p:spPr bwMode="auto">
          <a:xfrm>
            <a:off x="371475" y="4133850"/>
            <a:ext cx="23590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B (1): practically free of defects. Partially fused, non-fused, falling out knots and holes from them are allowed. As well as minor streaks, healthy discoloration</a:t>
            </a:r>
          </a:p>
        </p:txBody>
      </p:sp>
      <p:sp>
        <p:nvSpPr>
          <p:cNvPr id="10244" name="Rectangle 3">
            <a:extLst>
              <a:ext uri="{FF2B5EF4-FFF2-40B4-BE49-F238E27FC236}">
                <a16:creationId xmlns:a16="http://schemas.microsoft.com/office/drawing/2014/main" id="{CEEAEA5B-F7A6-3A0F-1D64-B8D93C0A4CB9}"/>
              </a:ext>
            </a:extLst>
          </p:cNvPr>
          <p:cNvSpPr>
            <a:spLocks noChangeArrowheads="1"/>
          </p:cNvSpPr>
          <p:nvPr/>
        </p:nvSpPr>
        <p:spPr bwMode="auto">
          <a:xfrm>
            <a:off x="3408363" y="4133850"/>
            <a:ext cx="238601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BB (2): defects listed in Grade 1, but in larger quantities, it is allowed to repair the surface of the sheet with inserts of their veneer</a:t>
            </a:r>
          </a:p>
        </p:txBody>
      </p:sp>
      <p:sp>
        <p:nvSpPr>
          <p:cNvPr id="10245" name="Rectangle 4">
            <a:extLst>
              <a:ext uri="{FF2B5EF4-FFF2-40B4-BE49-F238E27FC236}">
                <a16:creationId xmlns:a16="http://schemas.microsoft.com/office/drawing/2014/main" id="{FE29B6E3-E06C-E679-F797-8470F2960F5E}"/>
              </a:ext>
            </a:extLst>
          </p:cNvPr>
          <p:cNvSpPr>
            <a:spLocks noChangeArrowheads="1"/>
          </p:cNvSpPr>
          <p:nvPr/>
        </p:nvSpPr>
        <p:spPr bwMode="auto">
          <a:xfrm>
            <a:off x="6443663" y="4133850"/>
            <a:ext cx="23256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CP (3): defects listed in Grade 2, but in larger quantities, as well as healthy fused knots without restriction</a:t>
            </a:r>
          </a:p>
        </p:txBody>
      </p:sp>
      <p:sp>
        <p:nvSpPr>
          <p:cNvPr id="10246" name="Rectangle 5">
            <a:extLst>
              <a:ext uri="{FF2B5EF4-FFF2-40B4-BE49-F238E27FC236}">
                <a16:creationId xmlns:a16="http://schemas.microsoft.com/office/drawing/2014/main" id="{67F00448-DDBD-8062-244E-618FB0652E35}"/>
              </a:ext>
            </a:extLst>
          </p:cNvPr>
          <p:cNvSpPr>
            <a:spLocks noChangeArrowheads="1"/>
          </p:cNvSpPr>
          <p:nvPr/>
        </p:nvSpPr>
        <p:spPr bwMode="auto">
          <a:xfrm>
            <a:off x="9521825" y="4133850"/>
            <a:ext cx="22034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C (4): Any manufacturing defects are allowed. Stratification is not allowed</a:t>
            </a:r>
          </a:p>
        </p:txBody>
      </p:sp>
      <p:sp>
        <p:nvSpPr>
          <p:cNvPr id="7" name="Rectangle 6">
            <a:extLst>
              <a:ext uri="{FF2B5EF4-FFF2-40B4-BE49-F238E27FC236}">
                <a16:creationId xmlns:a16="http://schemas.microsoft.com/office/drawing/2014/main" id="{5E3D6D6E-985A-0030-24CD-2FFBFF0A92FE}"/>
              </a:ext>
            </a:extLst>
          </p:cNvPr>
          <p:cNvSpPr/>
          <p:nvPr/>
        </p:nvSpPr>
        <p:spPr>
          <a:xfrm>
            <a:off x="10452100" y="6175375"/>
            <a:ext cx="947738" cy="238125"/>
          </a:xfrm>
          <a:prstGeom prst="rect">
            <a:avLst/>
          </a:prstGeom>
        </p:spPr>
        <p:txBody>
          <a:bodyPr wrap="none" lIns="0" tIns="0" rIns="0" bIns="0"/>
          <a:lstStyle/>
          <a:p>
            <a:pPr eaLnBrk="1" fontAlgn="auto" hangingPunct="1">
              <a:spcBef>
                <a:spcPts val="0"/>
              </a:spcBef>
              <a:spcAft>
                <a:spcPts val="0"/>
              </a:spcAft>
              <a:defRPr/>
            </a:pPr>
            <a:r>
              <a:rPr lang="en-US" sz="2000" u="sng" cap="small" dirty="0">
                <a:solidFill>
                  <a:srgbClr val="7D3421"/>
                </a:solidFill>
                <a:latin typeface="Impact"/>
              </a:rPr>
              <a:t>nebnexbh.com</a:t>
            </a:r>
          </a:p>
        </p:txBody>
      </p:sp>
      <p:sp>
        <p:nvSpPr>
          <p:cNvPr id="10248" name="Rectangle 7">
            <a:extLst>
              <a:ext uri="{FF2B5EF4-FFF2-40B4-BE49-F238E27FC236}">
                <a16:creationId xmlns:a16="http://schemas.microsoft.com/office/drawing/2014/main" id="{B2B38674-3AF3-03EE-299E-C7E40D165016}"/>
              </a:ext>
            </a:extLst>
          </p:cNvPr>
          <p:cNvSpPr>
            <a:spLocks noChangeArrowheads="1"/>
          </p:cNvSpPr>
          <p:nvPr/>
        </p:nvSpPr>
        <p:spPr bwMode="auto">
          <a:xfrm>
            <a:off x="777875" y="6229350"/>
            <a:ext cx="39338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ru-RU" sz="1500" b="1">
                <a:solidFill>
                  <a:srgbClr val="7D3421"/>
                </a:solidFill>
                <a:latin typeface="Calibri" panose="020F0502020204030204" pitchFamily="34" charset="0"/>
              </a:rPr>
              <a:t>It is used in construction and furniture production</a:t>
            </a: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1BF5AB9A-0929-3096-2BB1-D10A0FF18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53C9D387-932C-430C-4038-73A1C2F1734C}"/>
              </a:ext>
            </a:extLst>
          </p:cNvPr>
          <p:cNvGraphicFramePr>
            <a:graphicFrameLocks noGrp="1"/>
          </p:cNvGraphicFramePr>
          <p:nvPr/>
        </p:nvGraphicFramePr>
        <p:xfrm>
          <a:off x="11231563" y="0"/>
          <a:ext cx="644525" cy="508000"/>
        </p:xfrm>
        <a:graphic>
          <a:graphicData uri="http://schemas.openxmlformats.org/drawingml/2006/table">
            <a:tbl>
              <a:tblPr/>
              <a:tblGrid>
                <a:gridCol w="436122">
                  <a:extLst>
                    <a:ext uri="{9D8B030D-6E8A-4147-A177-3AD203B41FA5}">
                      <a16:colId xmlns:a16="http://schemas.microsoft.com/office/drawing/2014/main" val="20000"/>
                    </a:ext>
                  </a:extLst>
                </a:gridCol>
                <a:gridCol w="208403">
                  <a:extLst>
                    <a:ext uri="{9D8B030D-6E8A-4147-A177-3AD203B41FA5}">
                      <a16:colId xmlns:a16="http://schemas.microsoft.com/office/drawing/2014/main" val="20001"/>
                    </a:ext>
                  </a:extLst>
                </a:gridCol>
              </a:tblGrid>
              <a:tr h="103730">
                <a:tc>
                  <a:txBody>
                    <a:bodyPr/>
                    <a:lstStyle/>
                    <a:p>
                      <a:endParaRPr sz="500"/>
                    </a:p>
                  </a:txBody>
                  <a:tcPr marL="0" marR="0" marT="0" marB="0">
                    <a:solidFill>
                      <a:srgbClr val="6A5C5D"/>
                    </a:solidFill>
                  </a:tcPr>
                </a:tc>
                <a:tc>
                  <a:txBody>
                    <a:bodyPr/>
                    <a:lstStyle/>
                    <a:p>
                      <a:pPr indent="0" algn="just">
                        <a:lnSpc>
                          <a:spcPts val="264"/>
                        </a:lnSpc>
                      </a:pPr>
                      <a:r>
                        <a:rPr lang="en-US" sz="700">
                          <a:solidFill>
                            <a:srgbClr val="B17D69"/>
                          </a:solidFill>
                          <a:latin typeface="Impact"/>
                        </a:rPr>
                        <a:t>&lt;« • ■ </a:t>
                      </a:r>
                      <a:r>
                        <a:rPr lang="en-US" sz="400">
                          <a:solidFill>
                            <a:srgbClr val="B17D69"/>
                          </a:solidFill>
                          <a:latin typeface="Courier New"/>
                        </a:rPr>
                        <a:t>i</a:t>
                      </a:r>
                      <a:r>
                        <a:rPr lang="en-US" sz="1000" i="1">
                          <a:solidFill>
                            <a:srgbClr val="B17D69"/>
                          </a:solidFill>
                          <a:latin typeface="Calibri"/>
                        </a:rPr>
                        <a:t>,</a:t>
                      </a:r>
                    </a:p>
                  </a:txBody>
                  <a:tcPr marL="0" marR="0" marT="0" marB="0" anchor="b">
                    <a:solidFill>
                      <a:srgbClr val="6A5C5D"/>
                    </a:solidFill>
                  </a:tcPr>
                </a:tc>
                <a:extLst>
                  <a:ext uri="{0D108BD9-81ED-4DB2-BD59-A6C34878D82A}">
                    <a16:rowId xmlns:a16="http://schemas.microsoft.com/office/drawing/2014/main" val="10000"/>
                  </a:ext>
                </a:extLst>
              </a:tr>
              <a:tr h="404270">
                <a:tc>
                  <a:txBody>
                    <a:bodyPr/>
                    <a:lstStyle/>
                    <a:p>
                      <a:endParaRPr sz="1600"/>
                    </a:p>
                  </a:txBody>
                  <a:tcPr marL="0" marR="0" marT="0" marB="0"/>
                </a:tc>
                <a:tc>
                  <a:txBody>
                    <a:bodyPr/>
                    <a:lstStyle/>
                    <a:p>
                      <a:pPr indent="0" algn="just"/>
                      <a:r>
                        <a:rPr lang="en-US" sz="400" i="1" spc="-50">
                          <a:solidFill>
                            <a:srgbClr val="916C64"/>
                          </a:solidFill>
                          <a:latin typeface="Gulim"/>
                        </a:rPr>
                        <a:t>w*</a:t>
                      </a:r>
                    </a:p>
                    <a:p>
                      <a:pPr indent="0" algn="just">
                        <a:lnSpc>
                          <a:spcPts val="1368"/>
                        </a:lnSpc>
                      </a:pPr>
                      <a:r>
                        <a:rPr lang="en-US" sz="700">
                          <a:solidFill>
                            <a:srgbClr val="916C64"/>
                          </a:solidFill>
                          <a:latin typeface="Impact"/>
                        </a:rPr>
                        <a:t>§</a:t>
                      </a:r>
                      <a:r>
                        <a:rPr lang="en-US" sz="800" spc="-50">
                          <a:solidFill>
                            <a:srgbClr val="916C64"/>
                          </a:solidFill>
                          <a:latin typeface="Gulim"/>
                        </a:rPr>
                        <a:t>1.3 </a:t>
                      </a:r>
                      <a:r>
                        <a:rPr lang="en-US" sz="700">
                          <a:solidFill>
                            <a:srgbClr val="916C64"/>
                          </a:solidFill>
                          <a:latin typeface="Impact"/>
                        </a:rPr>
                        <a:t>: £</a:t>
                      </a:r>
                    </a:p>
                  </a:txBody>
                  <a:tcPr marL="0" marR="0" marT="0" marB="0">
                    <a:solidFill>
                      <a:srgbClr val="6A5C5D"/>
                    </a:solidFill>
                  </a:tcPr>
                </a:tc>
                <a:extLst>
                  <a:ext uri="{0D108BD9-81ED-4DB2-BD59-A6C34878D82A}">
                    <a16:rowId xmlns:a16="http://schemas.microsoft.com/office/drawing/2014/main" val="10001"/>
                  </a:ext>
                </a:extLst>
              </a:tr>
            </a:tbl>
          </a:graphicData>
        </a:graphic>
      </p:graphicFrame>
      <p:sp>
        <p:nvSpPr>
          <p:cNvPr id="11278" name="Rectangle 4">
            <a:extLst>
              <a:ext uri="{FF2B5EF4-FFF2-40B4-BE49-F238E27FC236}">
                <a16:creationId xmlns:a16="http://schemas.microsoft.com/office/drawing/2014/main" id="{3B4F79EE-83BD-6289-2857-4AEEC9C7A2EF}"/>
              </a:ext>
            </a:extLst>
          </p:cNvPr>
          <p:cNvSpPr>
            <a:spLocks noChangeArrowheads="1"/>
          </p:cNvSpPr>
          <p:nvPr/>
        </p:nvSpPr>
        <p:spPr bwMode="auto">
          <a:xfrm>
            <a:off x="904875" y="4184650"/>
            <a:ext cx="265271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B (1): visible damage to the outer layer is excluded, spots up to 25x25 mm are possible in the calculation of 1 piece / sq.m, point distortions of the structure, film blisters, squeezing from plates and debris are unacceptable</a:t>
            </a:r>
          </a:p>
        </p:txBody>
      </p:sp>
      <p:sp>
        <p:nvSpPr>
          <p:cNvPr id="11279" name="Rectangle 5">
            <a:extLst>
              <a:ext uri="{FF2B5EF4-FFF2-40B4-BE49-F238E27FC236}">
                <a16:creationId xmlns:a16="http://schemas.microsoft.com/office/drawing/2014/main" id="{A734D8C1-D2B8-5649-6AA2-A3B1D807A91F}"/>
              </a:ext>
            </a:extLst>
          </p:cNvPr>
          <p:cNvSpPr>
            <a:spLocks noChangeArrowheads="1"/>
          </p:cNvSpPr>
          <p:nvPr/>
        </p:nvSpPr>
        <p:spPr bwMode="auto">
          <a:xfrm>
            <a:off x="4773613" y="4184650"/>
            <a:ext cx="2633662"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048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BB (2): overlaps are allowed, the absence of up to 1% of the outer film coating, signs of defects in the inner layers of the veneer, spots and stripes, painted chips, no more than 10% change in structure without signs of damage to the lining</a:t>
            </a:r>
          </a:p>
        </p:txBody>
      </p:sp>
      <p:sp>
        <p:nvSpPr>
          <p:cNvPr id="11280" name="Rectangle 6">
            <a:extLst>
              <a:ext uri="{FF2B5EF4-FFF2-40B4-BE49-F238E27FC236}">
                <a16:creationId xmlns:a16="http://schemas.microsoft.com/office/drawing/2014/main" id="{B2A3BEE6-075B-5D04-5B33-D24600C3D787}"/>
              </a:ext>
            </a:extLst>
          </p:cNvPr>
          <p:cNvSpPr>
            <a:spLocks noChangeArrowheads="1"/>
          </p:cNvSpPr>
          <p:nvPr/>
        </p:nvSpPr>
        <p:spPr bwMode="auto">
          <a:xfrm>
            <a:off x="8753475" y="4184650"/>
            <a:ext cx="24114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675"/>
              </a:lnSpc>
              <a:spcBef>
                <a:spcPct val="0"/>
              </a:spcBef>
              <a:buClrTx/>
              <a:buSzTx/>
              <a:buFontTx/>
              <a:buNone/>
            </a:pPr>
            <a:r>
              <a:rPr lang="en-US" altLang="ru-RU" sz="1500">
                <a:solidFill>
                  <a:srgbClr val="7D3421"/>
                </a:solidFill>
                <a:latin typeface="Calibri" panose="020F0502020204030204" pitchFamily="34" charset="0"/>
              </a:rPr>
              <a:t>Grade CP (3): there may be no lining and overlay film, the presence of spots and stripes, stuck fragments of film on top, scratches, debris prints, chips</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F413D660-2979-8F7E-8CD9-F0960BB4D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5A93DD11-FAB6-D3D7-1EE7-D0F5B45FCBEE}"/>
              </a:ext>
            </a:extLst>
          </p:cNvPr>
          <p:cNvSpPr>
            <a:spLocks noChangeArrowheads="1"/>
          </p:cNvSpPr>
          <p:nvPr/>
        </p:nvSpPr>
        <p:spPr bwMode="auto">
          <a:xfrm>
            <a:off x="947738" y="4138612"/>
            <a:ext cx="10463212" cy="20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2038"/>
              </a:lnSpc>
              <a:spcBef>
                <a:spcPts val="1263"/>
              </a:spcBef>
              <a:buClrTx/>
              <a:buSzTx/>
              <a:buFont typeface="Wingdings" panose="05000000000000000000" pitchFamily="2" charset="2"/>
              <a:buChar char="Ø"/>
            </a:pPr>
            <a:r>
              <a:rPr lang="en-US" altLang="ru-RU" sz="1700" dirty="0">
                <a:solidFill>
                  <a:srgbClr val="7D3421"/>
                </a:solidFill>
                <a:latin typeface="Calibri" panose="020F0502020204030204" pitchFamily="34" charset="0"/>
              </a:rPr>
              <a:t>The board is dry  </a:t>
            </a:r>
            <a:endParaRPr lang="ru-RU" altLang="ru-RU" sz="1700" dirty="0">
              <a:solidFill>
                <a:srgbClr val="7D3421"/>
              </a:solidFill>
              <a:latin typeface="Calibri" panose="020F0502020204030204" pitchFamily="34" charset="0"/>
            </a:endParaRPr>
          </a:p>
          <a:p>
            <a:pPr algn="just" eaLnBrk="1" hangingPunct="1">
              <a:lnSpc>
                <a:spcPts val="2038"/>
              </a:lnSpc>
              <a:spcBef>
                <a:spcPts val="1263"/>
              </a:spcBef>
              <a:buClrTx/>
              <a:buSzTx/>
              <a:buFont typeface="Wingdings" panose="05000000000000000000" pitchFamily="2" charset="2"/>
              <a:buChar char="Ø"/>
            </a:pPr>
            <a:r>
              <a:rPr lang="en-US" altLang="ru-RU" sz="1700" dirty="0">
                <a:solidFill>
                  <a:srgbClr val="7D3421"/>
                </a:solidFill>
                <a:latin typeface="Calibri" panose="020F0502020204030204" pitchFamily="34" charset="0"/>
              </a:rPr>
              <a:t>From pine and  spruce </a:t>
            </a:r>
          </a:p>
          <a:p>
            <a:pPr algn="just" eaLnBrk="1" hangingPunct="1">
              <a:lnSpc>
                <a:spcPts val="2038"/>
              </a:lnSpc>
              <a:spcBef>
                <a:spcPts val="1263"/>
              </a:spcBef>
              <a:buClrTx/>
              <a:buSzTx/>
              <a:buFont typeface="Wingdings" panose="05000000000000000000" pitchFamily="2" charset="2"/>
              <a:buChar char="Ø"/>
            </a:pPr>
            <a:r>
              <a:rPr lang="en-US" altLang="ru-RU" sz="1700" dirty="0">
                <a:solidFill>
                  <a:srgbClr val="7D3421"/>
                </a:solidFill>
                <a:latin typeface="Calibri" panose="020F0502020204030204" pitchFamily="34" charset="0"/>
              </a:rPr>
              <a:t> Lining    </a:t>
            </a:r>
          </a:p>
          <a:p>
            <a:pPr algn="just" eaLnBrk="1" hangingPunct="1">
              <a:lnSpc>
                <a:spcPts val="2038"/>
              </a:lnSpc>
              <a:spcBef>
                <a:spcPts val="1263"/>
              </a:spcBef>
              <a:buClrTx/>
              <a:buSzTx/>
              <a:buFont typeface="Wingdings" panose="05000000000000000000" pitchFamily="2" charset="2"/>
              <a:buChar char="Ø"/>
            </a:pPr>
            <a:r>
              <a:rPr lang="en-US" altLang="ru-RU" sz="1700" dirty="0">
                <a:solidFill>
                  <a:srgbClr val="7D3421"/>
                </a:solidFill>
                <a:latin typeface="Calibri" panose="020F0502020204030204" pitchFamily="34" charset="0"/>
              </a:rPr>
              <a:t>Balks imitation    </a:t>
            </a:r>
          </a:p>
          <a:p>
            <a:pPr algn="just" eaLnBrk="1" hangingPunct="1">
              <a:lnSpc>
                <a:spcPts val="2038"/>
              </a:lnSpc>
              <a:spcBef>
                <a:spcPts val="1263"/>
              </a:spcBef>
              <a:buClrTx/>
              <a:buSzTx/>
              <a:buFont typeface="Wingdings" panose="05000000000000000000" pitchFamily="2" charset="2"/>
              <a:buChar char="Ø"/>
            </a:pPr>
            <a:r>
              <a:rPr lang="en-US" altLang="ru-RU" sz="1700" dirty="0">
                <a:solidFill>
                  <a:srgbClr val="7D3421"/>
                </a:solidFill>
                <a:latin typeface="Calibri" panose="020F0502020204030204" pitchFamily="34" charset="0"/>
              </a:rPr>
              <a:t>Wood balancees and naturally</a:t>
            </a: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4164053-5FED-E302-4006-19E73510636E}"/>
              </a:ext>
            </a:extLst>
          </p:cNvPr>
          <p:cNvPicPr>
            <a:picLocks noChangeAspect="1"/>
          </p:cNvPicPr>
          <p:nvPr/>
        </p:nvPicPr>
        <p:blipFill>
          <a:blip r:embed="rId2"/>
          <a:stretch>
            <a:fillRect/>
          </a:stretch>
        </p:blipFill>
        <p:spPr>
          <a:xfrm>
            <a:off x="5509260" y="1851660"/>
            <a:ext cx="4412636" cy="4189701"/>
          </a:xfrm>
          <a:prstGeom prst="rect">
            <a:avLst/>
          </a:prstGeom>
        </p:spPr>
      </p:pic>
      <p:pic>
        <p:nvPicPr>
          <p:cNvPr id="6" name="Рисунок 5">
            <a:extLst>
              <a:ext uri="{FF2B5EF4-FFF2-40B4-BE49-F238E27FC236}">
                <a16:creationId xmlns:a16="http://schemas.microsoft.com/office/drawing/2014/main" id="{90E5D59B-5C8D-F339-2112-774EBC408A59}"/>
              </a:ext>
            </a:extLst>
          </p:cNvPr>
          <p:cNvPicPr>
            <a:picLocks noChangeAspect="1"/>
          </p:cNvPicPr>
          <p:nvPr/>
        </p:nvPicPr>
        <p:blipFill>
          <a:blip r:embed="rId3"/>
          <a:stretch>
            <a:fillRect/>
          </a:stretch>
        </p:blipFill>
        <p:spPr>
          <a:xfrm>
            <a:off x="677334" y="1965960"/>
            <a:ext cx="4412636" cy="3966210"/>
          </a:xfrm>
          <a:prstGeom prst="rect">
            <a:avLst/>
          </a:prstGeom>
        </p:spPr>
      </p:pic>
      <p:sp>
        <p:nvSpPr>
          <p:cNvPr id="2" name="Заголовок 1">
            <a:extLst>
              <a:ext uri="{FF2B5EF4-FFF2-40B4-BE49-F238E27FC236}">
                <a16:creationId xmlns:a16="http://schemas.microsoft.com/office/drawing/2014/main" id="{47C7439C-3128-4EBD-92AA-C7D8B5469D95}"/>
              </a:ext>
            </a:extLst>
          </p:cNvPr>
          <p:cNvSpPr>
            <a:spLocks noGrp="1"/>
          </p:cNvSpPr>
          <p:nvPr>
            <p:ph type="title"/>
          </p:nvPr>
        </p:nvSpPr>
        <p:spPr>
          <a:xfrm>
            <a:off x="677863" y="609600"/>
            <a:ext cx="8596312" cy="579120"/>
          </a:xfrm>
        </p:spPr>
        <p:txBody>
          <a:bodyPr/>
          <a:lstStyle/>
          <a:p>
            <a:r>
              <a:rPr lang="en-US" dirty="0"/>
              <a:t>EDGED BOARD, SPRUCE and Pine</a:t>
            </a:r>
            <a:endParaRPr lang="ru-RU" dirty="0"/>
          </a:p>
        </p:txBody>
      </p:sp>
      <p:sp>
        <p:nvSpPr>
          <p:cNvPr id="3" name="Объект 2">
            <a:extLst>
              <a:ext uri="{FF2B5EF4-FFF2-40B4-BE49-F238E27FC236}">
                <a16:creationId xmlns:a16="http://schemas.microsoft.com/office/drawing/2014/main" id="{4029AC21-6478-C99F-E1CC-55A44945AE85}"/>
              </a:ext>
            </a:extLst>
          </p:cNvPr>
          <p:cNvSpPr>
            <a:spLocks noGrp="1"/>
          </p:cNvSpPr>
          <p:nvPr>
            <p:ph sz="half" idx="1"/>
          </p:nvPr>
        </p:nvSpPr>
        <p:spPr>
          <a:xfrm>
            <a:off x="677334" y="1965960"/>
            <a:ext cx="4412636" cy="4075401"/>
          </a:xfrm>
        </p:spPr>
        <p:txBody>
          <a:bodyPr/>
          <a:lstStyle/>
          <a:p>
            <a:pPr marL="0" indent="0">
              <a:buNone/>
            </a:pPr>
            <a:endParaRPr lang="ru-RU" sz="2000" dirty="0"/>
          </a:p>
          <a:p>
            <a:r>
              <a:rPr lang="en-US" sz="2000" b="1" dirty="0">
                <a:solidFill>
                  <a:schemeClr val="tx1"/>
                </a:solidFill>
              </a:rPr>
              <a:t>GRADE 1-3; 4, 5</a:t>
            </a:r>
          </a:p>
          <a:p>
            <a:r>
              <a:rPr lang="en-US" sz="2000" b="1" dirty="0">
                <a:solidFill>
                  <a:schemeClr val="tx1"/>
                </a:solidFill>
              </a:rPr>
              <a:t>LENGTH, m	</a:t>
            </a:r>
            <a:endParaRPr lang="ru-RU" sz="2000" b="1" dirty="0">
              <a:solidFill>
                <a:schemeClr val="tx1"/>
              </a:solidFill>
            </a:endParaRPr>
          </a:p>
          <a:p>
            <a:pPr marL="0" indent="0">
              <a:buNone/>
            </a:pPr>
            <a:r>
              <a:rPr lang="en-US" sz="2000" b="1" dirty="0">
                <a:solidFill>
                  <a:schemeClr val="tx1"/>
                </a:solidFill>
              </a:rPr>
              <a:t>Grade 1-3: 3.0 – 6.0 with a gradation of 0.3</a:t>
            </a:r>
          </a:p>
          <a:p>
            <a:pPr marL="0" indent="0">
              <a:buNone/>
            </a:pPr>
            <a:r>
              <a:rPr lang="en-US" sz="2000" b="1" dirty="0">
                <a:solidFill>
                  <a:schemeClr val="tx1"/>
                </a:solidFill>
              </a:rPr>
              <a:t>4-5 grade: 1,2-2,4 </a:t>
            </a:r>
          </a:p>
          <a:p>
            <a:endParaRPr lang="ru-RU" dirty="0"/>
          </a:p>
        </p:txBody>
      </p:sp>
      <p:sp>
        <p:nvSpPr>
          <p:cNvPr id="4" name="Объект 3">
            <a:extLst>
              <a:ext uri="{FF2B5EF4-FFF2-40B4-BE49-F238E27FC236}">
                <a16:creationId xmlns:a16="http://schemas.microsoft.com/office/drawing/2014/main" id="{B761E4E9-4596-2CAF-BBE2-60CDC577DEAF}"/>
              </a:ext>
            </a:extLst>
          </p:cNvPr>
          <p:cNvSpPr>
            <a:spLocks noGrp="1"/>
          </p:cNvSpPr>
          <p:nvPr>
            <p:ph sz="half" idx="2"/>
          </p:nvPr>
        </p:nvSpPr>
        <p:spPr>
          <a:xfrm>
            <a:off x="5509260" y="2366010"/>
            <a:ext cx="4149090" cy="3675352"/>
          </a:xfrm>
        </p:spPr>
        <p:txBody>
          <a:bodyPr/>
          <a:lstStyle/>
          <a:p>
            <a:r>
              <a:rPr lang="en-US" sz="2000" b="1" dirty="0"/>
              <a:t>HUMIDITY, % 8-22, chamber drying                                               </a:t>
            </a:r>
          </a:p>
          <a:p>
            <a:r>
              <a:rPr lang="en-US" sz="2000" b="1" dirty="0"/>
              <a:t>THICKNESS, mm 16-195</a:t>
            </a:r>
          </a:p>
          <a:p>
            <a:r>
              <a:rPr lang="en-US" sz="2000" b="1" dirty="0"/>
              <a:t>WIDTH, mm 50-195</a:t>
            </a:r>
          </a:p>
          <a:p>
            <a:endParaRPr lang="ru-RU" dirty="0"/>
          </a:p>
        </p:txBody>
      </p:sp>
    </p:spTree>
    <p:extLst>
      <p:ext uri="{BB962C8B-B14F-4D97-AF65-F5344CB8AC3E}">
        <p14:creationId xmlns:p14="http://schemas.microsoft.com/office/powerpoint/2010/main" val="86999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FDCD2EE2-DEF7-5FE1-E798-0B5A454519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6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a:extLst>
              <a:ext uri="{FF2B5EF4-FFF2-40B4-BE49-F238E27FC236}">
                <a16:creationId xmlns:a16="http://schemas.microsoft.com/office/drawing/2014/main" id="{0B6E1BA4-23A7-0D1F-EB47-7E87F10706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0288" y="1822450"/>
            <a:ext cx="337661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a:extLst>
              <a:ext uri="{FF2B5EF4-FFF2-40B4-BE49-F238E27FC236}">
                <a16:creationId xmlns:a16="http://schemas.microsoft.com/office/drawing/2014/main" id="{FD653DF6-7780-47AD-B9BA-B134D0FADC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4522788"/>
            <a:ext cx="81359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7649485-E59F-1BA7-EF3F-AB2A89C13F88}"/>
              </a:ext>
            </a:extLst>
          </p:cNvPr>
          <p:cNvSpPr/>
          <p:nvPr/>
        </p:nvSpPr>
        <p:spPr>
          <a:xfrm>
            <a:off x="6221413" y="374650"/>
            <a:ext cx="2293937" cy="515938"/>
          </a:xfrm>
          <a:prstGeom prst="rect">
            <a:avLst/>
          </a:prstGeom>
        </p:spPr>
        <p:txBody>
          <a:bodyPr wrap="none" lIns="0" tIns="0" rIns="0" bIns="0"/>
          <a:lstStyle/>
          <a:p>
            <a:pPr eaLnBrk="1" fontAlgn="auto" hangingPunct="1">
              <a:spcBef>
                <a:spcPts val="0"/>
              </a:spcBef>
              <a:spcAft>
                <a:spcPts val="0"/>
              </a:spcAft>
              <a:defRPr/>
            </a:pPr>
            <a:r>
              <a:rPr lang="en-US" sz="5300" b="1" spc="-100" dirty="0">
                <a:solidFill>
                  <a:srgbClr val="7D3421"/>
                </a:solidFill>
                <a:latin typeface="Calibri"/>
              </a:rPr>
              <a:t>Latoflex</a:t>
            </a:r>
          </a:p>
        </p:txBody>
      </p:sp>
      <p:sp>
        <p:nvSpPr>
          <p:cNvPr id="13318" name="Rectangle 5">
            <a:extLst>
              <a:ext uri="{FF2B5EF4-FFF2-40B4-BE49-F238E27FC236}">
                <a16:creationId xmlns:a16="http://schemas.microsoft.com/office/drawing/2014/main" id="{580A7800-01A3-21E0-6AA0-63C65D449A0F}"/>
              </a:ext>
            </a:extLst>
          </p:cNvPr>
          <p:cNvSpPr>
            <a:spLocks noChangeArrowheads="1"/>
          </p:cNvSpPr>
          <p:nvPr/>
        </p:nvSpPr>
        <p:spPr bwMode="auto">
          <a:xfrm>
            <a:off x="3194050" y="1423988"/>
            <a:ext cx="48133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ts val="1925"/>
              </a:lnSpc>
              <a:spcBef>
                <a:spcPct val="0"/>
              </a:spcBef>
              <a:spcAft>
                <a:spcPts val="1050"/>
              </a:spcAft>
              <a:buClrTx/>
              <a:buSzTx/>
              <a:buFontTx/>
              <a:buNone/>
            </a:pPr>
            <a:r>
              <a:rPr lang="en-US" altLang="ru-RU" sz="1700">
                <a:solidFill>
                  <a:srgbClr val="7D3421"/>
                </a:solidFill>
                <a:latin typeface="Calibri" panose="020F0502020204030204" pitchFamily="34" charset="0"/>
              </a:rPr>
              <a:t>Furniture parts that can be manufactured in various sizes and parameters based on the customer's wishes.</a:t>
            </a:r>
          </a:p>
          <a:p>
            <a:pP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Length:</a:t>
            </a:r>
          </a:p>
          <a:p>
            <a:pP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    the maximum length of the bent flex is 990 mm (radius 3,600 mm)</a:t>
            </a:r>
          </a:p>
          <a:p>
            <a:pP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    the maximum length of the straight flex is 1,590 mm Width: from 25 mm and more</a:t>
            </a:r>
          </a:p>
          <a:p>
            <a:pPr eaLnBrk="1" hangingPunct="1">
              <a:lnSpc>
                <a:spcPts val="1925"/>
              </a:lnSpc>
              <a:spcBef>
                <a:spcPct val="0"/>
              </a:spcBef>
              <a:buClrTx/>
              <a:buSzTx/>
              <a:buFontTx/>
              <a:buNone/>
            </a:pPr>
            <a:r>
              <a:rPr lang="en-US" altLang="ru-RU" sz="1700">
                <a:solidFill>
                  <a:srgbClr val="7D3421"/>
                </a:solidFill>
                <a:latin typeface="Calibri" panose="020F0502020204030204" pitchFamily="34" charset="0"/>
              </a:rPr>
              <a:t>Thickness: 8, 9, 10, 12 mm Surface: natural, dyed, with paper Color: natural, film color, beech</a:t>
            </a:r>
          </a:p>
        </p:txBody>
      </p:sp>
      <p:sp>
        <p:nvSpPr>
          <p:cNvPr id="7" name="Rectangle 6">
            <a:extLst>
              <a:ext uri="{FF2B5EF4-FFF2-40B4-BE49-F238E27FC236}">
                <a16:creationId xmlns:a16="http://schemas.microsoft.com/office/drawing/2014/main" id="{5547960E-DDF7-853D-223F-22D11960433B}"/>
              </a:ext>
            </a:extLst>
          </p:cNvPr>
          <p:cNvSpPr/>
          <p:nvPr/>
        </p:nvSpPr>
        <p:spPr>
          <a:xfrm>
            <a:off x="10244328" y="2157984"/>
            <a:ext cx="103632" cy="176784"/>
          </a:xfrm>
          <a:prstGeom prst="rect">
            <a:avLst/>
          </a:prstGeom>
        </p:spPr>
        <p:txBody>
          <a:bodyPr vert="vert270" wrap="none" lIns="0" tIns="0" rIns="0" bIns="0"/>
          <a:lstStyle/>
          <a:p>
            <a:pPr eaLnBrk="1" fontAlgn="auto" hangingPunct="1">
              <a:spcBef>
                <a:spcPts val="0"/>
              </a:spcBef>
              <a:spcAft>
                <a:spcPts val="0"/>
              </a:spcAft>
              <a:defRPr/>
            </a:pPr>
            <a:r>
              <a:rPr lang="en-US" sz="900" b="1" spc="50">
                <a:solidFill>
                  <a:srgbClr val="373635"/>
                </a:solidFill>
                <a:latin typeface="Courier New"/>
              </a:rPr>
              <a:t>%v</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F1D0DF41-C9A0-55AE-0B47-7390F31E2E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a16="http://schemas.microsoft.com/office/drawing/2014/main" id="{8872C9D5-E27E-3FA2-D6AD-12018F11CB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0125" y="0"/>
            <a:ext cx="357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a:extLst>
              <a:ext uri="{FF2B5EF4-FFF2-40B4-BE49-F238E27FC236}">
                <a16:creationId xmlns:a16="http://schemas.microsoft.com/office/drawing/2014/main" id="{2A1D2337-4A89-0B2D-DBAC-192BD8402144}"/>
              </a:ext>
            </a:extLst>
          </p:cNvPr>
          <p:cNvSpPr>
            <a:spLocks noChangeArrowheads="1"/>
          </p:cNvSpPr>
          <p:nvPr/>
        </p:nvSpPr>
        <p:spPr bwMode="auto">
          <a:xfrm>
            <a:off x="3760788" y="444500"/>
            <a:ext cx="45053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2163"/>
              </a:lnSpc>
              <a:spcBef>
                <a:spcPct val="0"/>
              </a:spcBef>
              <a:buClrTx/>
              <a:buSzTx/>
              <a:buFontTx/>
              <a:buNone/>
            </a:pPr>
            <a:r>
              <a:rPr lang="en-US" altLang="ru-RU" sz="1900">
                <a:solidFill>
                  <a:srgbClr val="7D3421"/>
                </a:solidFill>
                <a:latin typeface="Calibri" panose="020F0502020204030204" pitchFamily="34" charset="0"/>
              </a:rPr>
              <a:t>Our efforts are aimed at creating innovative and high-quality solutions in the field of woodworking. We are constantly implementing best practices and approaches to ensure that our products meet the highest standards of efficiency and reliability.</a:t>
            </a:r>
          </a:p>
          <a:p>
            <a:pPr algn="just" eaLnBrk="1" hangingPunct="1">
              <a:lnSpc>
                <a:spcPts val="2163"/>
              </a:lnSpc>
              <a:spcBef>
                <a:spcPct val="0"/>
              </a:spcBef>
              <a:spcAft>
                <a:spcPts val="1675"/>
              </a:spcAft>
              <a:buClrTx/>
              <a:buSzTx/>
              <a:buFontTx/>
              <a:buNone/>
            </a:pPr>
            <a:r>
              <a:rPr lang="en-US" altLang="ru-RU" sz="1900">
                <a:solidFill>
                  <a:srgbClr val="7D3421"/>
                </a:solidFill>
                <a:latin typeface="Calibri" panose="020F0502020204030204" pitchFamily="34" charset="0"/>
              </a:rPr>
              <a:t>We will be happy to help you find exactly the product that meets your needs. Our team of professionals is ready to provide expert advice and support in choosing the optimal solution for you.</a:t>
            </a:r>
          </a:p>
        </p:txBody>
      </p:sp>
      <p:sp>
        <p:nvSpPr>
          <p:cNvPr id="6" name="Rectangle 5">
            <a:extLst>
              <a:ext uri="{FF2B5EF4-FFF2-40B4-BE49-F238E27FC236}">
                <a16:creationId xmlns:a16="http://schemas.microsoft.com/office/drawing/2014/main" id="{D8789623-C7CF-48BF-898E-AB59F4C7506A}"/>
              </a:ext>
            </a:extLst>
          </p:cNvPr>
          <p:cNvSpPr/>
          <p:nvPr/>
        </p:nvSpPr>
        <p:spPr>
          <a:xfrm>
            <a:off x="3700463" y="4062413"/>
            <a:ext cx="4864100" cy="1812607"/>
          </a:xfrm>
          <a:prstGeom prst="rect">
            <a:avLst/>
          </a:prstGeom>
        </p:spPr>
        <p:txBody>
          <a:bodyPr lIns="0" tIns="0" rIns="0" bIns="0"/>
          <a:lstStyle/>
          <a:p>
            <a:pPr algn="ctr" eaLnBrk="1" fontAlgn="auto" hangingPunct="1">
              <a:lnSpc>
                <a:spcPts val="2160"/>
              </a:lnSpc>
              <a:spcBef>
                <a:spcPts val="1680"/>
              </a:spcBef>
              <a:spcAft>
                <a:spcPts val="0"/>
              </a:spcAft>
              <a:defRPr/>
            </a:pPr>
            <a:endParaRPr lang="en-US" sz="1900" dirty="0">
              <a:solidFill>
                <a:srgbClr val="7D3421"/>
              </a:solidFill>
              <a:latin typeface="Calibri"/>
              <a:hlinkClick r:id="rId4"/>
            </a:endParaRPr>
          </a:p>
          <a:p>
            <a:pPr algn="ctr" eaLnBrk="1" fontAlgn="auto" hangingPunct="1">
              <a:lnSpc>
                <a:spcPts val="2184"/>
              </a:lnSpc>
              <a:spcBef>
                <a:spcPts val="0"/>
              </a:spcBef>
              <a:spcAft>
                <a:spcPts val="0"/>
              </a:spcAft>
              <a:defRPr/>
            </a:pPr>
            <a:r>
              <a:rPr lang="en-US" sz="2100" b="1" spc="-50" dirty="0">
                <a:solidFill>
                  <a:srgbClr val="7D3421"/>
                </a:solidFill>
                <a:latin typeface="Calibri"/>
              </a:rPr>
              <a:t>www.nebnexbh.com</a:t>
            </a:r>
          </a:p>
          <a:p>
            <a:pPr algn="ctr" eaLnBrk="1" fontAlgn="auto" hangingPunct="1">
              <a:lnSpc>
                <a:spcPts val="2184"/>
              </a:lnSpc>
              <a:spcBef>
                <a:spcPts val="0"/>
              </a:spcBef>
              <a:spcAft>
                <a:spcPts val="0"/>
              </a:spcAft>
              <a:defRPr/>
            </a:pPr>
            <a:r>
              <a:rPr lang="en-US" sz="1900" dirty="0">
                <a:solidFill>
                  <a:srgbClr val="7D3421"/>
                </a:solidFill>
                <a:latin typeface="Calibri"/>
              </a:rPr>
              <a:t> +973 341 529 77</a:t>
            </a:r>
          </a:p>
          <a:p>
            <a:pPr algn="ctr" eaLnBrk="1" fontAlgn="auto" hangingPunct="1">
              <a:lnSpc>
                <a:spcPts val="2184"/>
              </a:lnSpc>
              <a:spcBef>
                <a:spcPts val="0"/>
              </a:spcBef>
              <a:spcAft>
                <a:spcPts val="0"/>
              </a:spcAft>
              <a:defRPr/>
            </a:pPr>
            <a:r>
              <a:rPr lang="en-US" sz="1900" dirty="0">
                <a:solidFill>
                  <a:schemeClr val="accent5">
                    <a:lumMod val="50000"/>
                  </a:schemeClr>
                </a:solidFill>
                <a:latin typeface="Calibri"/>
              </a:rPr>
              <a:t> </a:t>
            </a:r>
            <a:r>
              <a:rPr lang="en-US" sz="1900" dirty="0">
                <a:solidFill>
                  <a:schemeClr val="accent5">
                    <a:lumMod val="50000"/>
                  </a:schemeClr>
                </a:solidFill>
                <a:latin typeface="Calibri"/>
                <a:hlinkClick r:id="rId5">
                  <a:extLst>
                    <a:ext uri="{A12FA001-AC4F-418D-AE19-62706E023703}">
                      <ahyp:hlinkClr xmlns:ahyp="http://schemas.microsoft.com/office/drawing/2018/hyperlinkcolor" val="tx"/>
                    </a:ext>
                  </a:extLst>
                </a:hlinkClick>
              </a:rPr>
              <a:t>info@nebnexbh.com</a:t>
            </a:r>
            <a:endParaRPr lang="en-US" sz="1900" dirty="0">
              <a:solidFill>
                <a:schemeClr val="accent5">
                  <a:lumMod val="50000"/>
                </a:schemeClr>
              </a:solidFill>
              <a:latin typeface="Calibri"/>
            </a:endParaRPr>
          </a:p>
          <a:p>
            <a:pPr algn="ctr" eaLnBrk="1" fontAlgn="auto" hangingPunct="1">
              <a:lnSpc>
                <a:spcPts val="2184"/>
              </a:lnSpc>
              <a:spcBef>
                <a:spcPts val="0"/>
              </a:spcBef>
              <a:spcAft>
                <a:spcPts val="0"/>
              </a:spcAft>
              <a:defRPr/>
            </a:pPr>
            <a:r>
              <a:rPr lang="en-US" sz="1900" dirty="0">
                <a:solidFill>
                  <a:srgbClr val="7D3421"/>
                </a:solidFill>
                <a:latin typeface="Calibri"/>
              </a:rPr>
              <a:t>Address: Building 60, Road 1701, Block 317 Diplomatic Area, Manama, Bahrain</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descr="Изображение выглядит как пейзаж, вода, небо, на открытом воздухе&#10;&#10;Автоматически созданное описание">
            <a:extLst>
              <a:ext uri="{FF2B5EF4-FFF2-40B4-BE49-F238E27FC236}">
                <a16:creationId xmlns:a16="http://schemas.microsoft.com/office/drawing/2014/main" id="{953B45BC-20BB-6102-FDE5-9C0B24A95303}"/>
              </a:ext>
            </a:extLst>
          </p:cNvPr>
          <p:cNvPicPr>
            <a:picLocks noChangeAspect="1"/>
          </p:cNvPicPr>
          <p:nvPr/>
        </p:nvPicPr>
        <p:blipFill rotWithShape="1">
          <a:blip r:embed="rId2">
            <a:extLst>
              <a:ext uri="{28A0092B-C50C-407E-A947-70E740481C1C}">
                <a14:useLocalDpi xmlns:a14="http://schemas.microsoft.com/office/drawing/2010/main" val="0"/>
              </a:ext>
            </a:extLst>
          </a:blip>
          <a:srcRect l="12064" r="2295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A7F2A2CB-28B8-5362-671B-092FB0136BF4}"/>
              </a:ext>
            </a:extLst>
          </p:cNvPr>
          <p:cNvSpPr>
            <a:spLocks noGrp="1"/>
          </p:cNvSpPr>
          <p:nvPr>
            <p:ph type="title"/>
          </p:nvPr>
        </p:nvSpPr>
        <p:spPr>
          <a:xfrm>
            <a:off x="677333" y="609600"/>
            <a:ext cx="3851123" cy="1320800"/>
          </a:xfrm>
        </p:spPr>
        <p:txBody>
          <a:bodyPr>
            <a:normAutofit/>
          </a:bodyPr>
          <a:lstStyle/>
          <a:p>
            <a:r>
              <a:rPr lang="en-US" dirty="0"/>
              <a:t>ABOUT</a:t>
            </a:r>
            <a:endParaRPr lang="ru-RU" dirty="0"/>
          </a:p>
        </p:txBody>
      </p:sp>
      <p:sp>
        <p:nvSpPr>
          <p:cNvPr id="3" name="Объект 2">
            <a:extLst>
              <a:ext uri="{FF2B5EF4-FFF2-40B4-BE49-F238E27FC236}">
                <a16:creationId xmlns:a16="http://schemas.microsoft.com/office/drawing/2014/main" id="{0B9D36F9-95DC-E79F-5318-05B3760FA999}"/>
              </a:ext>
            </a:extLst>
          </p:cNvPr>
          <p:cNvSpPr>
            <a:spLocks noGrp="1"/>
          </p:cNvSpPr>
          <p:nvPr>
            <p:ph idx="1"/>
          </p:nvPr>
        </p:nvSpPr>
        <p:spPr>
          <a:xfrm>
            <a:off x="677334" y="2160589"/>
            <a:ext cx="3851122" cy="3880773"/>
          </a:xfrm>
        </p:spPr>
        <p:txBody>
          <a:bodyPr>
            <a:normAutofit/>
          </a:bodyPr>
          <a:lstStyle/>
          <a:p>
            <a:pPr>
              <a:lnSpc>
                <a:spcPct val="90000"/>
              </a:lnSpc>
            </a:pPr>
            <a:r>
              <a:rPr lang="en-US" sz="1000"/>
              <a:t>Our company, founded in 2024, is the largest supplier of lumber to MENA countries.</a:t>
            </a:r>
          </a:p>
          <a:p>
            <a:pPr>
              <a:lnSpc>
                <a:spcPct val="90000"/>
              </a:lnSpc>
            </a:pPr>
            <a:endParaRPr lang="en-US" sz="1000"/>
          </a:p>
          <a:p>
            <a:pPr>
              <a:lnSpc>
                <a:spcPct val="90000"/>
              </a:lnSpc>
            </a:pPr>
            <a:r>
              <a:rPr lang="en-US" sz="1000"/>
              <a:t>We offer a wide range of products of the highest quality, including lumber of various coniferous and hardwood species</a:t>
            </a:r>
            <a:r>
              <a:rPr lang="ru-RU" sz="1000"/>
              <a:t> </a:t>
            </a:r>
            <a:r>
              <a:rPr lang="en-US" sz="1000"/>
              <a:t>from Russian Federation.</a:t>
            </a:r>
          </a:p>
          <a:p>
            <a:pPr>
              <a:lnSpc>
                <a:spcPct val="90000"/>
              </a:lnSpc>
            </a:pPr>
            <a:endParaRPr lang="en-US" sz="1000"/>
          </a:p>
          <a:p>
            <a:pPr>
              <a:lnSpc>
                <a:spcPct val="90000"/>
              </a:lnSpc>
            </a:pPr>
            <a:r>
              <a:rPr lang="en-US" sz="1000"/>
              <a:t>A company with global aspirations.</a:t>
            </a:r>
          </a:p>
          <a:p>
            <a:pPr>
              <a:lnSpc>
                <a:spcPct val="90000"/>
              </a:lnSpc>
            </a:pPr>
            <a:endParaRPr lang="en-US" sz="1000"/>
          </a:p>
          <a:p>
            <a:pPr>
              <a:lnSpc>
                <a:spcPct val="90000"/>
              </a:lnSpc>
            </a:pPr>
            <a:r>
              <a:rPr lang="en-US" sz="1000"/>
              <a:t>The strategic goal of NEBULA NEXUS is to become one of the leaders among trading companies, through the development of new markets, diversification of activities, and ensuring reliability of supplies.</a:t>
            </a:r>
          </a:p>
          <a:p>
            <a:pPr>
              <a:lnSpc>
                <a:spcPct val="90000"/>
              </a:lnSpc>
            </a:pPr>
            <a:endParaRPr lang="en-US" sz="1000"/>
          </a:p>
          <a:p>
            <a:pPr>
              <a:lnSpc>
                <a:spcPct val="90000"/>
              </a:lnSpc>
            </a:pPr>
            <a:r>
              <a:rPr lang="en-US" sz="1000"/>
              <a:t>As a truly customer-oriented seller, we offer products of the highest quality that meet international standards, environmental safety and management.</a:t>
            </a:r>
            <a:endParaRPr lang="ru-RU" sz="1000"/>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284465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0DCC8E-8812-1A93-0D38-B67A5E8A0A14}"/>
              </a:ext>
            </a:extLst>
          </p:cNvPr>
          <p:cNvSpPr>
            <a:spLocks noGrp="1"/>
          </p:cNvSpPr>
          <p:nvPr>
            <p:ph type="title"/>
          </p:nvPr>
        </p:nvSpPr>
        <p:spPr>
          <a:xfrm>
            <a:off x="5536734" y="609600"/>
            <a:ext cx="3737268" cy="1320800"/>
          </a:xfrm>
        </p:spPr>
        <p:txBody>
          <a:bodyPr>
            <a:normAutofit/>
          </a:bodyPr>
          <a:lstStyle/>
          <a:p>
            <a:r>
              <a:rPr lang="en-US" dirty="0"/>
              <a:t>MISSION</a:t>
            </a:r>
            <a:br>
              <a:rPr lang="en-US" dirty="0"/>
            </a:br>
            <a:endParaRPr lang="ru-RU" dirty="0"/>
          </a:p>
        </p:txBody>
      </p:sp>
      <p:sp>
        <p:nvSpPr>
          <p:cNvPr id="3" name="Объект 2">
            <a:extLst>
              <a:ext uri="{FF2B5EF4-FFF2-40B4-BE49-F238E27FC236}">
                <a16:creationId xmlns:a16="http://schemas.microsoft.com/office/drawing/2014/main" id="{A16DF7F5-03EE-A7CE-C06E-E869A53E18A1}"/>
              </a:ext>
            </a:extLst>
          </p:cNvPr>
          <p:cNvSpPr>
            <a:spLocks noGrp="1"/>
          </p:cNvSpPr>
          <p:nvPr>
            <p:ph idx="1"/>
          </p:nvPr>
        </p:nvSpPr>
        <p:spPr>
          <a:xfrm>
            <a:off x="5209563" y="2160589"/>
            <a:ext cx="4064439" cy="3880773"/>
          </a:xfrm>
        </p:spPr>
        <p:txBody>
          <a:bodyPr>
            <a:normAutofit/>
          </a:bodyPr>
          <a:lstStyle/>
          <a:p>
            <a:pPr>
              <a:lnSpc>
                <a:spcPct val="90000"/>
              </a:lnSpc>
            </a:pPr>
            <a:r>
              <a:rPr lang="en-US" sz="1700" dirty="0"/>
              <a:t>to bring good by providing values that meet the needs and expectations of society now and with care for the future generation..</a:t>
            </a:r>
          </a:p>
          <a:p>
            <a:pPr>
              <a:lnSpc>
                <a:spcPct val="90000"/>
              </a:lnSpc>
            </a:pPr>
            <a:r>
              <a:rPr lang="en-US" sz="1700" dirty="0"/>
              <a:t>to be a worthy, competitive, world-class Company, </a:t>
            </a:r>
          </a:p>
          <a:p>
            <a:pPr>
              <a:lnSpc>
                <a:spcPct val="90000"/>
              </a:lnSpc>
            </a:pPr>
            <a:r>
              <a:rPr lang="en-US" sz="1700" dirty="0"/>
              <a:t>to ensure balanced business growth and the preservation of a favorable environment, </a:t>
            </a:r>
          </a:p>
          <a:p>
            <a:pPr>
              <a:lnSpc>
                <a:spcPct val="90000"/>
              </a:lnSpc>
            </a:pPr>
            <a:r>
              <a:rPr lang="en-US" sz="1700" dirty="0"/>
              <a:t>to be guided in its activities by high quality standards, careful attitude to natural resources and the principles of high responsibility.</a:t>
            </a:r>
            <a:endParaRPr lang="ru-RU" sz="1700" dirty="0"/>
          </a:p>
        </p:txBody>
      </p:sp>
      <p:pic>
        <p:nvPicPr>
          <p:cNvPr id="7" name="Рисунок 6" descr="Песок дунес">
            <a:extLst>
              <a:ext uri="{FF2B5EF4-FFF2-40B4-BE49-F238E27FC236}">
                <a16:creationId xmlns:a16="http://schemas.microsoft.com/office/drawing/2014/main" id="{9CF3844C-F9BF-B1AA-3B02-5927C8225957}"/>
              </a:ext>
            </a:extLst>
          </p:cNvPr>
          <p:cNvPicPr>
            <a:picLocks noChangeAspect="1"/>
          </p:cNvPicPr>
          <p:nvPr/>
        </p:nvPicPr>
        <p:blipFill rotWithShape="1">
          <a:blip r:embed="rId2">
            <a:extLst>
              <a:ext uri="{28A0092B-C50C-407E-A947-70E740481C1C}">
                <a14:useLocalDpi xmlns:a14="http://schemas.microsoft.com/office/drawing/2010/main" val="0"/>
              </a:ext>
            </a:extLst>
          </a:blip>
          <a:srcRect l="16165" r="3132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377396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Рисунок 8" descr="Первый ход в шахматах">
            <a:extLst>
              <a:ext uri="{FF2B5EF4-FFF2-40B4-BE49-F238E27FC236}">
                <a16:creationId xmlns:a16="http://schemas.microsoft.com/office/drawing/2014/main" id="{AD8D2F26-ABF4-F0B7-643E-0663A0AE67DD}"/>
              </a:ext>
            </a:extLst>
          </p:cNvPr>
          <p:cNvPicPr>
            <a:picLocks noChangeAspect="1"/>
          </p:cNvPicPr>
          <p:nvPr/>
        </p:nvPicPr>
        <p:blipFill rotWithShape="1">
          <a:blip r:embed="rId2">
            <a:extLst>
              <a:ext uri="{28A0092B-C50C-407E-A947-70E740481C1C}">
                <a14:useLocalDpi xmlns:a14="http://schemas.microsoft.com/office/drawing/2010/main" val="0"/>
              </a:ext>
            </a:extLst>
          </a:blip>
          <a:srcRect l="241" r="31604"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45B6A4CB-2B8B-F640-6762-82C02457B6E3}"/>
              </a:ext>
            </a:extLst>
          </p:cNvPr>
          <p:cNvSpPr>
            <a:spLocks noGrp="1"/>
          </p:cNvSpPr>
          <p:nvPr>
            <p:ph type="title"/>
          </p:nvPr>
        </p:nvSpPr>
        <p:spPr>
          <a:xfrm>
            <a:off x="677333" y="609600"/>
            <a:ext cx="3851123" cy="1320800"/>
          </a:xfrm>
        </p:spPr>
        <p:txBody>
          <a:bodyPr>
            <a:normAutofit/>
          </a:bodyPr>
          <a:lstStyle/>
          <a:p>
            <a:r>
              <a:rPr lang="en-US" dirty="0"/>
              <a:t>STRATEGY</a:t>
            </a:r>
            <a:endParaRPr lang="ru-RU" dirty="0"/>
          </a:p>
        </p:txBody>
      </p:sp>
      <p:sp>
        <p:nvSpPr>
          <p:cNvPr id="3" name="Объект 2">
            <a:extLst>
              <a:ext uri="{FF2B5EF4-FFF2-40B4-BE49-F238E27FC236}">
                <a16:creationId xmlns:a16="http://schemas.microsoft.com/office/drawing/2014/main" id="{BAB5850A-6A24-A184-51DB-C38677439AEC}"/>
              </a:ext>
            </a:extLst>
          </p:cNvPr>
          <p:cNvSpPr>
            <a:spLocks noGrp="1"/>
          </p:cNvSpPr>
          <p:nvPr>
            <p:ph idx="1"/>
          </p:nvPr>
        </p:nvSpPr>
        <p:spPr>
          <a:xfrm>
            <a:off x="677334" y="2160589"/>
            <a:ext cx="3851122" cy="3880773"/>
          </a:xfrm>
        </p:spPr>
        <p:txBody>
          <a:bodyPr>
            <a:normAutofit/>
          </a:bodyPr>
          <a:lstStyle/>
          <a:p>
            <a:pPr>
              <a:lnSpc>
                <a:spcPct val="90000"/>
              </a:lnSpc>
            </a:pPr>
            <a:r>
              <a:rPr lang="en-US" sz="1400" b="1"/>
              <a:t>Ensure continuity and reliability of lumber supplies to the countries of the Arabian Peninsula and the African continent.</a:t>
            </a:r>
          </a:p>
          <a:p>
            <a:pPr>
              <a:lnSpc>
                <a:spcPct val="90000"/>
              </a:lnSpc>
            </a:pPr>
            <a:endParaRPr lang="en-US" sz="1400" b="1"/>
          </a:p>
          <a:p>
            <a:pPr>
              <a:lnSpc>
                <a:spcPct val="90000"/>
              </a:lnSpc>
            </a:pPr>
            <a:r>
              <a:rPr lang="en-US" sz="1400" b="1"/>
              <a:t>Expand the geography of our business.</a:t>
            </a:r>
          </a:p>
          <a:p>
            <a:pPr>
              <a:lnSpc>
                <a:spcPct val="90000"/>
              </a:lnSpc>
            </a:pPr>
            <a:endParaRPr lang="en-US" sz="1400" b="1"/>
          </a:p>
          <a:p>
            <a:pPr>
              <a:lnSpc>
                <a:spcPct val="90000"/>
              </a:lnSpc>
            </a:pPr>
            <a:r>
              <a:rPr lang="en-US" sz="1400" b="1"/>
              <a:t>Opening new business areas aimed at meeting demand..</a:t>
            </a:r>
          </a:p>
          <a:p>
            <a:pPr>
              <a:lnSpc>
                <a:spcPct val="90000"/>
              </a:lnSpc>
            </a:pPr>
            <a:endParaRPr lang="en-US" sz="1400" b="1"/>
          </a:p>
          <a:p>
            <a:pPr>
              <a:lnSpc>
                <a:spcPct val="90000"/>
              </a:lnSpc>
            </a:pPr>
            <a:r>
              <a:rPr lang="en-US" sz="1400" b="1"/>
              <a:t>Optimization of business processes..</a:t>
            </a:r>
          </a:p>
          <a:p>
            <a:pPr>
              <a:lnSpc>
                <a:spcPct val="90000"/>
              </a:lnSpc>
            </a:pPr>
            <a:endParaRPr lang="en-US" sz="1400" b="1"/>
          </a:p>
          <a:p>
            <a:pPr>
              <a:lnSpc>
                <a:spcPct val="90000"/>
              </a:lnSpc>
            </a:pPr>
            <a:r>
              <a:rPr lang="en-US" sz="1400" b="1"/>
              <a:t>Increasing the company's capitalization..</a:t>
            </a:r>
          </a:p>
          <a:p>
            <a:pPr>
              <a:lnSpc>
                <a:spcPct val="90000"/>
              </a:lnSpc>
            </a:pPr>
            <a:endParaRPr lang="en-US" sz="1400"/>
          </a:p>
          <a:p>
            <a:pPr>
              <a:lnSpc>
                <a:spcPct val="90000"/>
              </a:lnSpc>
            </a:pPr>
            <a:endParaRPr lang="ru-RU" sz="1400"/>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48891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FD73FA-7BDC-C6E6-709E-DD62BA038A26}"/>
              </a:ext>
            </a:extLst>
          </p:cNvPr>
          <p:cNvSpPr>
            <a:spLocks noGrp="1"/>
          </p:cNvSpPr>
          <p:nvPr>
            <p:ph type="title"/>
          </p:nvPr>
        </p:nvSpPr>
        <p:spPr>
          <a:xfrm>
            <a:off x="5536734" y="609600"/>
            <a:ext cx="3737268" cy="1320800"/>
          </a:xfrm>
        </p:spPr>
        <p:txBody>
          <a:bodyPr>
            <a:normAutofit/>
          </a:bodyPr>
          <a:lstStyle/>
          <a:p>
            <a:r>
              <a:rPr lang="en-US" dirty="0"/>
              <a:t>Our advantages</a:t>
            </a:r>
            <a:endParaRPr lang="ru-RU" dirty="0"/>
          </a:p>
        </p:txBody>
      </p:sp>
      <p:sp>
        <p:nvSpPr>
          <p:cNvPr id="3" name="Объект 2">
            <a:extLst>
              <a:ext uri="{FF2B5EF4-FFF2-40B4-BE49-F238E27FC236}">
                <a16:creationId xmlns:a16="http://schemas.microsoft.com/office/drawing/2014/main" id="{C1B2D3FF-3309-2681-89CC-F99E8320990E}"/>
              </a:ext>
            </a:extLst>
          </p:cNvPr>
          <p:cNvSpPr>
            <a:spLocks noGrp="1"/>
          </p:cNvSpPr>
          <p:nvPr>
            <p:ph idx="1"/>
          </p:nvPr>
        </p:nvSpPr>
        <p:spPr>
          <a:xfrm>
            <a:off x="5209563" y="2160589"/>
            <a:ext cx="4064439" cy="3880773"/>
          </a:xfrm>
        </p:spPr>
        <p:txBody>
          <a:bodyPr>
            <a:normAutofit/>
          </a:bodyPr>
          <a:lstStyle/>
          <a:p>
            <a:pPr>
              <a:lnSpc>
                <a:spcPct val="90000"/>
              </a:lnSpc>
            </a:pPr>
            <a:r>
              <a:rPr lang="en-US" sz="1700"/>
              <a:t>Our reputation is based on product quality, reliable supplies and impeccable service to all our customers.</a:t>
            </a:r>
          </a:p>
          <a:p>
            <a:pPr>
              <a:lnSpc>
                <a:spcPct val="90000"/>
              </a:lnSpc>
            </a:pPr>
            <a:r>
              <a:rPr lang="en-US" sz="1700"/>
              <a:t>Financial and legal transparency</a:t>
            </a:r>
            <a:r>
              <a:rPr lang="ru-RU" sz="1700"/>
              <a:t>.</a:t>
            </a:r>
          </a:p>
          <a:p>
            <a:pPr>
              <a:lnSpc>
                <a:spcPct val="90000"/>
              </a:lnSpc>
            </a:pPr>
            <a:r>
              <a:rPr lang="en-US" sz="1700"/>
              <a:t>Punctuality and clarity of fulfillment of obligations.</a:t>
            </a:r>
            <a:endParaRPr lang="ru-RU" sz="1700"/>
          </a:p>
          <a:p>
            <a:pPr>
              <a:lnSpc>
                <a:spcPct val="90000"/>
              </a:lnSpc>
            </a:pPr>
            <a:r>
              <a:rPr lang="en-US" sz="1700"/>
              <a:t>A team of professionals. The best in their field.</a:t>
            </a:r>
          </a:p>
          <a:p>
            <a:pPr>
              <a:lnSpc>
                <a:spcPct val="90000"/>
              </a:lnSpc>
            </a:pPr>
            <a:r>
              <a:rPr lang="en-US" sz="1700"/>
              <a:t>We adhere to the highest standards of responsible forest management.</a:t>
            </a:r>
            <a:endParaRPr lang="ru-RU" sz="1700"/>
          </a:p>
          <a:p>
            <a:pPr>
              <a:lnSpc>
                <a:spcPct val="90000"/>
              </a:lnSpc>
            </a:pPr>
            <a:r>
              <a:rPr lang="en-US" sz="1700"/>
              <a:t>Only environmentally friendly lumber.</a:t>
            </a:r>
          </a:p>
        </p:txBody>
      </p:sp>
      <p:pic>
        <p:nvPicPr>
          <p:cNvPr id="7" name="Рисунок 6">
            <a:extLst>
              <a:ext uri="{FF2B5EF4-FFF2-40B4-BE49-F238E27FC236}">
                <a16:creationId xmlns:a16="http://schemas.microsoft.com/office/drawing/2014/main" id="{141BE625-CABF-C624-3FB3-64F8A21949EF}"/>
              </a:ext>
            </a:extLst>
          </p:cNvPr>
          <p:cNvPicPr>
            <a:picLocks noChangeAspect="1"/>
          </p:cNvPicPr>
          <p:nvPr/>
        </p:nvPicPr>
        <p:blipFill rotWithShape="1">
          <a:blip r:embed="rId2"/>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3" name="Isosceles Triangle 7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4250405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A8195A0-13BA-3768-4E67-CFDF2D6DA26E}"/>
              </a:ext>
            </a:extLst>
          </p:cNvPr>
          <p:cNvPicPr>
            <a:picLocks noChangeAspect="1"/>
          </p:cNvPicPr>
          <p:nvPr/>
        </p:nvPicPr>
        <p:blipFill rotWithShape="1">
          <a:blip r:embed="rId2"/>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 name="Заголовок 1">
            <a:extLst>
              <a:ext uri="{FF2B5EF4-FFF2-40B4-BE49-F238E27FC236}">
                <a16:creationId xmlns:a16="http://schemas.microsoft.com/office/drawing/2014/main" id="{C156BFE3-3628-5C26-4ABC-CE600887FCC8}"/>
              </a:ext>
            </a:extLst>
          </p:cNvPr>
          <p:cNvSpPr>
            <a:spLocks noGrp="1"/>
          </p:cNvSpPr>
          <p:nvPr>
            <p:ph type="title"/>
          </p:nvPr>
        </p:nvSpPr>
        <p:spPr>
          <a:xfrm>
            <a:off x="5536734" y="609600"/>
            <a:ext cx="3737268" cy="1320800"/>
          </a:xfrm>
        </p:spPr>
        <p:txBody>
          <a:bodyPr>
            <a:normAutofit/>
          </a:bodyPr>
          <a:lstStyle/>
          <a:p>
            <a:r>
              <a:rPr lang="en-US" dirty="0"/>
              <a:t>Company goals</a:t>
            </a:r>
            <a:endParaRPr lang="ru-RU" dirty="0"/>
          </a:p>
        </p:txBody>
      </p:sp>
      <p:sp>
        <p:nvSpPr>
          <p:cNvPr id="3" name="Объект 2">
            <a:extLst>
              <a:ext uri="{FF2B5EF4-FFF2-40B4-BE49-F238E27FC236}">
                <a16:creationId xmlns:a16="http://schemas.microsoft.com/office/drawing/2014/main" id="{78582E77-6166-BAD2-2B2E-8C60906D5277}"/>
              </a:ext>
            </a:extLst>
          </p:cNvPr>
          <p:cNvSpPr>
            <a:spLocks noGrp="1"/>
          </p:cNvSpPr>
          <p:nvPr>
            <p:ph idx="1"/>
          </p:nvPr>
        </p:nvSpPr>
        <p:spPr>
          <a:xfrm>
            <a:off x="5209563" y="2160589"/>
            <a:ext cx="4064439" cy="3880773"/>
          </a:xfrm>
        </p:spPr>
        <p:txBody>
          <a:bodyPr>
            <a:normAutofit/>
          </a:bodyPr>
          <a:lstStyle/>
          <a:p>
            <a:r>
              <a:rPr lang="en-US" dirty="0"/>
              <a:t>Meeting customer needs for high-quality Russian wood products;</a:t>
            </a:r>
          </a:p>
          <a:p>
            <a:r>
              <a:rPr lang="en-US" dirty="0"/>
              <a:t>Diversification of the product portfolio;</a:t>
            </a:r>
          </a:p>
          <a:p>
            <a:r>
              <a:rPr lang="en-US" dirty="0"/>
              <a:t>Maximizing the value of the company;</a:t>
            </a:r>
          </a:p>
          <a:p>
            <a:r>
              <a:rPr lang="en-US" dirty="0"/>
              <a:t>Creating an economically strong and independent company</a:t>
            </a:r>
            <a:r>
              <a:rPr lang="ru-RU" dirty="0"/>
              <a:t>.</a:t>
            </a:r>
          </a:p>
          <a:p>
            <a:endParaRPr lang="ru-RU" dirty="0"/>
          </a:p>
        </p:txBody>
      </p:sp>
    </p:spTree>
    <p:extLst>
      <p:ext uri="{BB962C8B-B14F-4D97-AF65-F5344CB8AC3E}">
        <p14:creationId xmlns:p14="http://schemas.microsoft.com/office/powerpoint/2010/main" val="322450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A851BB8-A674-84EE-FDEF-658B737ECD88}"/>
              </a:ext>
            </a:extLst>
          </p:cNvPr>
          <p:cNvPicPr>
            <a:picLocks noChangeAspect="1"/>
          </p:cNvPicPr>
          <p:nvPr/>
        </p:nvPicPr>
        <p:blipFill rotWithShape="1">
          <a:blip r:embed="rId2"/>
          <a:srcRect t="5477" r="-1" b="2959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CB160847-EA86-5B31-102C-3C8D39CA1AF0}"/>
              </a:ext>
            </a:extLst>
          </p:cNvPr>
          <p:cNvSpPr>
            <a:spLocks noGrp="1"/>
          </p:cNvSpPr>
          <p:nvPr>
            <p:ph type="title"/>
          </p:nvPr>
        </p:nvSpPr>
        <p:spPr>
          <a:xfrm>
            <a:off x="677333" y="609600"/>
            <a:ext cx="3851123" cy="1320800"/>
          </a:xfrm>
        </p:spPr>
        <p:txBody>
          <a:bodyPr>
            <a:normAutofit/>
          </a:bodyPr>
          <a:lstStyle/>
          <a:p>
            <a:pPr>
              <a:lnSpc>
                <a:spcPct val="90000"/>
              </a:lnSpc>
            </a:pPr>
            <a:r>
              <a:rPr lang="en-US" sz="2800"/>
              <a:t>Geography and experience</a:t>
            </a:r>
            <a:r>
              <a:rPr lang="ru-RU" sz="2800"/>
              <a:t> </a:t>
            </a:r>
            <a:r>
              <a:rPr lang="en-US" sz="2800"/>
              <a:t>of supplies</a:t>
            </a:r>
            <a:endParaRPr lang="ru-RU" sz="2800"/>
          </a:p>
        </p:txBody>
      </p:sp>
      <p:sp>
        <p:nvSpPr>
          <p:cNvPr id="3" name="Объект 2">
            <a:extLst>
              <a:ext uri="{FF2B5EF4-FFF2-40B4-BE49-F238E27FC236}">
                <a16:creationId xmlns:a16="http://schemas.microsoft.com/office/drawing/2014/main" id="{47ADA7B1-10A0-D066-1ED4-73002E423D56}"/>
              </a:ext>
            </a:extLst>
          </p:cNvPr>
          <p:cNvSpPr>
            <a:spLocks noGrp="1"/>
          </p:cNvSpPr>
          <p:nvPr>
            <p:ph idx="1"/>
          </p:nvPr>
        </p:nvSpPr>
        <p:spPr>
          <a:xfrm>
            <a:off x="677334" y="2160589"/>
            <a:ext cx="3851122" cy="3880773"/>
          </a:xfrm>
        </p:spPr>
        <p:txBody>
          <a:bodyPr>
            <a:normAutofit/>
          </a:bodyPr>
          <a:lstStyle/>
          <a:p>
            <a:pPr>
              <a:lnSpc>
                <a:spcPct val="90000"/>
              </a:lnSpc>
            </a:pPr>
            <a:r>
              <a:rPr lang="en-US" sz="1500"/>
              <a:t>Our products are exported to more than 30 countries on 3 continents</a:t>
            </a:r>
            <a:r>
              <a:rPr lang="ru-RU" sz="1500"/>
              <a:t>.</a:t>
            </a:r>
            <a:r>
              <a:rPr lang="en-US" sz="1500"/>
              <a:t>We ship finished lumber from the factory by road, rail, river and sea transport</a:t>
            </a:r>
            <a:r>
              <a:rPr lang="ru-RU" sz="1500"/>
              <a:t>:</a:t>
            </a:r>
          </a:p>
          <a:p>
            <a:pPr>
              <a:lnSpc>
                <a:spcPct val="90000"/>
              </a:lnSpc>
              <a:buFont typeface="Arial" panose="020B0604020202020204" pitchFamily="34" charset="0"/>
              <a:buChar char="•"/>
            </a:pPr>
            <a:r>
              <a:rPr lang="en-US" sz="1500"/>
              <a:t>Finland</a:t>
            </a:r>
          </a:p>
          <a:p>
            <a:pPr>
              <a:lnSpc>
                <a:spcPct val="90000"/>
              </a:lnSpc>
              <a:buFont typeface="Arial" panose="020B0604020202020204" pitchFamily="34" charset="0"/>
              <a:buChar char="•"/>
            </a:pPr>
            <a:r>
              <a:rPr lang="en-US" sz="1500"/>
              <a:t>Baltic countries</a:t>
            </a:r>
            <a:endParaRPr lang="ru-RU" sz="1500"/>
          </a:p>
          <a:p>
            <a:pPr>
              <a:lnSpc>
                <a:spcPct val="90000"/>
              </a:lnSpc>
              <a:buFont typeface="Arial" panose="020B0604020202020204" pitchFamily="34" charset="0"/>
              <a:buChar char="•"/>
            </a:pPr>
            <a:r>
              <a:rPr lang="en-US" sz="1500"/>
              <a:t>China</a:t>
            </a:r>
          </a:p>
          <a:p>
            <a:pPr>
              <a:lnSpc>
                <a:spcPct val="90000"/>
              </a:lnSpc>
              <a:buFont typeface="Arial" panose="020B0604020202020204" pitchFamily="34" charset="0"/>
              <a:buChar char="•"/>
            </a:pPr>
            <a:r>
              <a:rPr lang="en-US" sz="1500"/>
              <a:t>Middle East</a:t>
            </a:r>
          </a:p>
          <a:p>
            <a:pPr>
              <a:lnSpc>
                <a:spcPct val="90000"/>
              </a:lnSpc>
              <a:buFont typeface="Arial" panose="020B0604020202020204" pitchFamily="34" charset="0"/>
              <a:buChar char="•"/>
            </a:pPr>
            <a:r>
              <a:rPr lang="en-US" sz="1500"/>
              <a:t>Russia </a:t>
            </a:r>
          </a:p>
          <a:p>
            <a:pPr>
              <a:lnSpc>
                <a:spcPct val="90000"/>
              </a:lnSpc>
              <a:buFont typeface="Arial" panose="020B0604020202020204" pitchFamily="34" charset="0"/>
              <a:buChar char="•"/>
            </a:pPr>
            <a:r>
              <a:rPr lang="en-US" sz="1500"/>
              <a:t>Egypt</a:t>
            </a:r>
          </a:p>
          <a:p>
            <a:pPr>
              <a:lnSpc>
                <a:spcPct val="90000"/>
              </a:lnSpc>
              <a:buFont typeface="Arial" panose="020B0604020202020204" pitchFamily="34" charset="0"/>
              <a:buChar char="•"/>
            </a:pPr>
            <a:r>
              <a:rPr lang="en-US" sz="1500"/>
              <a:t>India</a:t>
            </a:r>
            <a:endParaRPr lang="ru-RU" sz="1500"/>
          </a:p>
          <a:p>
            <a:pPr>
              <a:lnSpc>
                <a:spcPct val="90000"/>
              </a:lnSpc>
              <a:buFont typeface="Arial" panose="020B0604020202020204" pitchFamily="34" charset="0"/>
              <a:buChar char="•"/>
            </a:pPr>
            <a:r>
              <a:rPr lang="en-US" sz="1500"/>
              <a:t>Southeast Asia</a:t>
            </a:r>
            <a:endParaRPr lang="ru-RU" sz="150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ru-RU"/>
          </a:p>
        </p:txBody>
      </p:sp>
    </p:spTree>
    <p:extLst>
      <p:ext uri="{BB962C8B-B14F-4D97-AF65-F5344CB8AC3E}">
        <p14:creationId xmlns:p14="http://schemas.microsoft.com/office/powerpoint/2010/main" val="235656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3CEF4153-37F3-52D9-C28A-C4ACD32060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4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extLst>
              <a:ext uri="{FF2B5EF4-FFF2-40B4-BE49-F238E27FC236}">
                <a16:creationId xmlns:a16="http://schemas.microsoft.com/office/drawing/2014/main" id="{FBE96CBE-097F-8B34-F21F-3E6993AA12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8188" y="0"/>
            <a:ext cx="3833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01171E-DD67-2958-1009-C7F76E5CE2D2}"/>
              </a:ext>
            </a:extLst>
          </p:cNvPr>
          <p:cNvSpPr/>
          <p:nvPr/>
        </p:nvSpPr>
        <p:spPr>
          <a:xfrm>
            <a:off x="3266441" y="990600"/>
            <a:ext cx="3683000" cy="638175"/>
          </a:xfrm>
          <a:prstGeom prst="rect">
            <a:avLst/>
          </a:prstGeom>
        </p:spPr>
        <p:txBody>
          <a:bodyPr wrap="none" lIns="0" tIns="0" rIns="0" bIns="0"/>
          <a:lstStyle/>
          <a:p>
            <a:pPr algn="r" eaLnBrk="1" fontAlgn="auto" hangingPunct="1">
              <a:spcBef>
                <a:spcPts val="0"/>
              </a:spcBef>
              <a:spcAft>
                <a:spcPts val="3150"/>
              </a:spcAft>
              <a:defRPr/>
            </a:pPr>
            <a:r>
              <a:rPr lang="en-US" sz="3800" b="1" spc="-50" dirty="0">
                <a:solidFill>
                  <a:srgbClr val="FFFFFF"/>
                </a:solidFill>
                <a:latin typeface="Calibri"/>
              </a:rPr>
              <a:t>About the factories</a:t>
            </a:r>
          </a:p>
        </p:txBody>
      </p:sp>
      <p:sp>
        <p:nvSpPr>
          <p:cNvPr id="7173" name="Rectangle 4">
            <a:extLst>
              <a:ext uri="{FF2B5EF4-FFF2-40B4-BE49-F238E27FC236}">
                <a16:creationId xmlns:a16="http://schemas.microsoft.com/office/drawing/2014/main" id="{23992A67-0794-2D57-1F55-8E5AE4A12AC7}"/>
              </a:ext>
            </a:extLst>
          </p:cNvPr>
          <p:cNvSpPr>
            <a:spLocks noChangeArrowheads="1"/>
          </p:cNvSpPr>
          <p:nvPr/>
        </p:nvSpPr>
        <p:spPr bwMode="auto">
          <a:xfrm>
            <a:off x="3266441" y="1920875"/>
            <a:ext cx="3909059"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2163"/>
              </a:lnSpc>
              <a:spcBef>
                <a:spcPct val="0"/>
              </a:spcBef>
              <a:spcAft>
                <a:spcPts val="1263"/>
              </a:spcAft>
              <a:buClrTx/>
              <a:buSzTx/>
              <a:buFontTx/>
              <a:buNone/>
            </a:pPr>
            <a:r>
              <a:rPr lang="en-US" altLang="ru-RU" sz="1900" dirty="0">
                <a:solidFill>
                  <a:srgbClr val="FFFFFF"/>
                </a:solidFill>
                <a:latin typeface="Calibri" panose="020F0502020204030204" pitchFamily="34" charset="0"/>
              </a:rPr>
              <a:t>Our plants are located in the northwestern economic zone of the Russian Federation and are  manufacturers of plywood, </a:t>
            </a:r>
            <a:r>
              <a:rPr lang="en-US" altLang="ru-RU" sz="1900" dirty="0" err="1">
                <a:solidFill>
                  <a:srgbClr val="FFFFFF"/>
                </a:solidFill>
                <a:latin typeface="Calibri" panose="020F0502020204030204" pitchFamily="34" charset="0"/>
              </a:rPr>
              <a:t>latoflex</a:t>
            </a:r>
            <a:r>
              <a:rPr lang="en-US" altLang="ru-RU" sz="1900" dirty="0">
                <a:solidFill>
                  <a:srgbClr val="FFFFFF"/>
                </a:solidFill>
                <a:latin typeface="Calibri" panose="020F0502020204030204" pitchFamily="34" charset="0"/>
              </a:rPr>
              <a:t> and lumber. They are one of the oldest enterprises in Russia, leading its history since the end of the XIX century.</a:t>
            </a:r>
          </a:p>
        </p:txBody>
      </p:sp>
      <p:sp>
        <p:nvSpPr>
          <p:cNvPr id="7174" name="Rectangle 5">
            <a:extLst>
              <a:ext uri="{FF2B5EF4-FFF2-40B4-BE49-F238E27FC236}">
                <a16:creationId xmlns:a16="http://schemas.microsoft.com/office/drawing/2014/main" id="{22B7E62E-7957-9A5D-9EA1-BC207A723667}"/>
              </a:ext>
            </a:extLst>
          </p:cNvPr>
          <p:cNvSpPr>
            <a:spLocks noChangeArrowheads="1"/>
          </p:cNvSpPr>
          <p:nvPr/>
        </p:nvSpPr>
        <p:spPr bwMode="auto">
          <a:xfrm>
            <a:off x="3486150" y="4065588"/>
            <a:ext cx="36893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ts val="2138"/>
              </a:lnSpc>
              <a:spcBef>
                <a:spcPts val="1263"/>
              </a:spcBef>
              <a:buClrTx/>
              <a:buSzTx/>
              <a:buFontTx/>
              <a:buNone/>
            </a:pPr>
            <a:r>
              <a:rPr lang="en-US" altLang="ru-RU" sz="1900">
                <a:solidFill>
                  <a:srgbClr val="FFFFFF"/>
                </a:solidFill>
                <a:latin typeface="Calibri" panose="020F0502020204030204" pitchFamily="34" charset="0"/>
              </a:rPr>
              <a:t>We are constantly upgrading and increasing our production capacity. This allows us to significantly increase the range, volume and quality of our products.</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04B73E8B-B5B3-78DB-E85B-FCDE736C2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33588"/>
            <a:ext cx="188436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a:extLst>
              <a:ext uri="{FF2B5EF4-FFF2-40B4-BE49-F238E27FC236}">
                <a16:creationId xmlns:a16="http://schemas.microsoft.com/office/drawing/2014/main" id="{544DF357-6215-4BC5-CFA8-9D2F391C3C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1649413"/>
            <a:ext cx="90281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A51A4EA-0269-E6EF-94C6-D4ECD5D52BF5}"/>
              </a:ext>
            </a:extLst>
          </p:cNvPr>
          <p:cNvSpPr/>
          <p:nvPr/>
        </p:nvSpPr>
        <p:spPr>
          <a:xfrm>
            <a:off x="344488" y="433388"/>
            <a:ext cx="3111500" cy="573087"/>
          </a:xfrm>
          <a:prstGeom prst="rect">
            <a:avLst/>
          </a:prstGeom>
        </p:spPr>
        <p:txBody>
          <a:bodyPr lIns="0" tIns="0" rIns="0" bIns="0"/>
          <a:lstStyle/>
          <a:p>
            <a:pPr algn="just" eaLnBrk="1" fontAlgn="auto" hangingPunct="1">
              <a:lnSpc>
                <a:spcPts val="2376"/>
              </a:lnSpc>
              <a:spcBef>
                <a:spcPts val="0"/>
              </a:spcBef>
              <a:spcAft>
                <a:spcPts val="0"/>
              </a:spcAft>
              <a:defRPr/>
            </a:pPr>
            <a:r>
              <a:rPr lang="en-US" sz="2100" b="1" spc="-50">
                <a:solidFill>
                  <a:srgbClr val="7D3421"/>
                </a:solidFill>
                <a:latin typeface="Calibri"/>
              </a:rPr>
              <a:t>The main types of products produced</a:t>
            </a:r>
          </a:p>
        </p:txBody>
      </p:sp>
      <p:sp>
        <p:nvSpPr>
          <p:cNvPr id="8197" name="Rectangle 5">
            <a:extLst>
              <a:ext uri="{FF2B5EF4-FFF2-40B4-BE49-F238E27FC236}">
                <a16:creationId xmlns:a16="http://schemas.microsoft.com/office/drawing/2014/main" id="{791F1E8B-0291-B7E7-7F55-5B4E3FF636F3}"/>
              </a:ext>
            </a:extLst>
          </p:cNvPr>
          <p:cNvSpPr>
            <a:spLocks noChangeArrowheads="1"/>
          </p:cNvSpPr>
          <p:nvPr/>
        </p:nvSpPr>
        <p:spPr bwMode="auto">
          <a:xfrm>
            <a:off x="344488" y="4545013"/>
            <a:ext cx="194151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413"/>
              </a:lnSpc>
              <a:spcBef>
                <a:spcPct val="0"/>
              </a:spcBef>
              <a:buClrTx/>
              <a:buSzTx/>
              <a:buFontTx/>
              <a:buNone/>
            </a:pPr>
            <a:r>
              <a:rPr lang="en-US" altLang="ru-RU" sz="1200" b="1">
                <a:solidFill>
                  <a:srgbClr val="7D3421"/>
                </a:solidFill>
                <a:latin typeface="Calibri" panose="020F0502020204030204" pitchFamily="34" charset="0"/>
              </a:rPr>
              <a:t>MR and WBP</a:t>
            </a:r>
          </a:p>
          <a:p>
            <a:pPr eaLnBrk="1" hangingPunct="1">
              <a:lnSpc>
                <a:spcPts val="1413"/>
              </a:lnSpc>
              <a:spcBef>
                <a:spcPct val="0"/>
              </a:spcBef>
              <a:buClrTx/>
              <a:buSzTx/>
              <a:buFontTx/>
              <a:buNone/>
            </a:pPr>
            <a:r>
              <a:rPr lang="en-US" altLang="ru-RU" sz="1200">
                <a:solidFill>
                  <a:srgbClr val="7D3421"/>
                </a:solidFill>
                <a:latin typeface="Calibri" panose="020F0502020204030204" pitchFamily="34" charset="0"/>
              </a:rPr>
              <a:t>Format 1525x1525 Thickness 2,4 - 30 mm Sort 1/2 - 4/4 Surface polished, unpolished</a:t>
            </a:r>
          </a:p>
        </p:txBody>
      </p:sp>
      <p:sp>
        <p:nvSpPr>
          <p:cNvPr id="8198" name="Rectangle 7">
            <a:extLst>
              <a:ext uri="{FF2B5EF4-FFF2-40B4-BE49-F238E27FC236}">
                <a16:creationId xmlns:a16="http://schemas.microsoft.com/office/drawing/2014/main" id="{57744545-CA21-6452-DA88-322B7483F270}"/>
              </a:ext>
            </a:extLst>
          </p:cNvPr>
          <p:cNvSpPr>
            <a:spLocks noChangeArrowheads="1"/>
          </p:cNvSpPr>
          <p:nvPr/>
        </p:nvSpPr>
        <p:spPr bwMode="auto">
          <a:xfrm>
            <a:off x="2557463" y="4538663"/>
            <a:ext cx="21875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438"/>
              </a:lnSpc>
              <a:spcBef>
                <a:spcPct val="0"/>
              </a:spcBef>
              <a:buClrTx/>
              <a:buSzTx/>
              <a:buFontTx/>
              <a:buNone/>
            </a:pPr>
            <a:r>
              <a:rPr lang="en-US" altLang="ru-RU" sz="1200" b="1">
                <a:solidFill>
                  <a:srgbClr val="7D3421"/>
                </a:solidFill>
                <a:latin typeface="Calibri" panose="020F0502020204030204" pitchFamily="34" charset="0"/>
              </a:rPr>
              <a:t>WBE</a:t>
            </a:r>
          </a:p>
          <a:p>
            <a:pPr eaLnBrk="1" hangingPunct="1">
              <a:lnSpc>
                <a:spcPts val="1438"/>
              </a:lnSpc>
              <a:spcBef>
                <a:spcPct val="0"/>
              </a:spcBef>
              <a:buClrTx/>
              <a:buSzTx/>
              <a:buFontTx/>
              <a:buNone/>
            </a:pPr>
            <a:r>
              <a:rPr lang="en-US" altLang="ru-RU" sz="1200">
                <a:solidFill>
                  <a:srgbClr val="7D3421"/>
                </a:solidFill>
                <a:latin typeface="Calibri" panose="020F0502020204030204" pitchFamily="34" charset="0"/>
              </a:rPr>
              <a:t>Format 2440x1220/2500x1250 Thickness 4 - 24 mm Sort 2/2 - 4/4</a:t>
            </a:r>
          </a:p>
        </p:txBody>
      </p:sp>
      <p:sp>
        <p:nvSpPr>
          <p:cNvPr id="8199" name="Rectangle 8">
            <a:extLst>
              <a:ext uri="{FF2B5EF4-FFF2-40B4-BE49-F238E27FC236}">
                <a16:creationId xmlns:a16="http://schemas.microsoft.com/office/drawing/2014/main" id="{52AF8490-5F20-A482-1E9E-F6C42DAD2FA1}"/>
              </a:ext>
            </a:extLst>
          </p:cNvPr>
          <p:cNvSpPr>
            <a:spLocks noChangeArrowheads="1"/>
          </p:cNvSpPr>
          <p:nvPr/>
        </p:nvSpPr>
        <p:spPr bwMode="auto">
          <a:xfrm>
            <a:off x="4999038" y="4535488"/>
            <a:ext cx="21875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438"/>
              </a:lnSpc>
              <a:spcBef>
                <a:spcPct val="0"/>
              </a:spcBef>
              <a:buClrTx/>
              <a:buSzTx/>
              <a:buFontTx/>
              <a:buNone/>
            </a:pPr>
            <a:r>
              <a:rPr lang="en-US" altLang="ru-RU" sz="1200" b="1">
                <a:solidFill>
                  <a:srgbClr val="7D3421"/>
                </a:solidFill>
                <a:latin typeface="Calibri" panose="020F0502020204030204" pitchFamily="34" charset="0"/>
              </a:rPr>
              <a:t>Laminated WBP</a:t>
            </a:r>
          </a:p>
          <a:p>
            <a:pPr eaLnBrk="1" hangingPunct="1">
              <a:lnSpc>
                <a:spcPts val="1438"/>
              </a:lnSpc>
              <a:spcBef>
                <a:spcPct val="0"/>
              </a:spcBef>
              <a:buClrTx/>
              <a:buSzTx/>
              <a:buFontTx/>
              <a:buNone/>
            </a:pPr>
            <a:r>
              <a:rPr lang="en-US" altLang="ru-RU" sz="1200">
                <a:solidFill>
                  <a:srgbClr val="7D3421"/>
                </a:solidFill>
                <a:latin typeface="Calibri" panose="020F0502020204030204" pitchFamily="34" charset="0"/>
              </a:rPr>
              <a:t>Format 2440x1220/2500x1250 Thickness 6 - 24 mm Sort 1/1 - 3/3</a:t>
            </a:r>
          </a:p>
        </p:txBody>
      </p:sp>
      <p:sp>
        <p:nvSpPr>
          <p:cNvPr id="8200" name="Rectangle 9">
            <a:extLst>
              <a:ext uri="{FF2B5EF4-FFF2-40B4-BE49-F238E27FC236}">
                <a16:creationId xmlns:a16="http://schemas.microsoft.com/office/drawing/2014/main" id="{3E5AAD9A-77C2-738F-3665-A6B4D3CE114F}"/>
              </a:ext>
            </a:extLst>
          </p:cNvPr>
          <p:cNvSpPr>
            <a:spLocks noChangeArrowheads="1"/>
          </p:cNvSpPr>
          <p:nvPr/>
        </p:nvSpPr>
        <p:spPr bwMode="auto">
          <a:xfrm>
            <a:off x="7583488" y="4535488"/>
            <a:ext cx="17732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ts val="1438"/>
              </a:lnSpc>
              <a:spcBef>
                <a:spcPct val="0"/>
              </a:spcBef>
              <a:buClrTx/>
              <a:buSzTx/>
              <a:buFontTx/>
              <a:buNone/>
            </a:pPr>
            <a:r>
              <a:rPr lang="en-US" altLang="ru-RU" sz="1200" b="1">
                <a:solidFill>
                  <a:srgbClr val="7D3421"/>
                </a:solidFill>
                <a:latin typeface="Calibri" panose="020F0502020204030204" pitchFamily="34" charset="0"/>
              </a:rPr>
              <a:t>Latoflex</a:t>
            </a:r>
          </a:p>
          <a:p>
            <a:pPr eaLnBrk="1" hangingPunct="1">
              <a:lnSpc>
                <a:spcPts val="1438"/>
              </a:lnSpc>
              <a:spcBef>
                <a:spcPct val="0"/>
              </a:spcBef>
              <a:buClrTx/>
              <a:buSzTx/>
              <a:buFontTx/>
              <a:buNone/>
            </a:pPr>
            <a:r>
              <a:rPr lang="en-US" altLang="ru-RU" sz="1200">
                <a:solidFill>
                  <a:srgbClr val="7D3421"/>
                </a:solidFill>
                <a:latin typeface="Calibri" panose="020F0502020204030204" pitchFamily="34" charset="0"/>
              </a:rPr>
              <a:t>Length 600 - 1590 mm Thickness 8, 9, 10, 12 mm Width of 25 mm or more</a:t>
            </a:r>
          </a:p>
        </p:txBody>
      </p:sp>
      <p:sp>
        <p:nvSpPr>
          <p:cNvPr id="8201" name="Rectangle 10">
            <a:extLst>
              <a:ext uri="{FF2B5EF4-FFF2-40B4-BE49-F238E27FC236}">
                <a16:creationId xmlns:a16="http://schemas.microsoft.com/office/drawing/2014/main" id="{C1FFD7CC-C6DF-98BC-10D0-F62DF3D2403C}"/>
              </a:ext>
            </a:extLst>
          </p:cNvPr>
          <p:cNvSpPr>
            <a:spLocks noChangeArrowheads="1"/>
          </p:cNvSpPr>
          <p:nvPr/>
        </p:nvSpPr>
        <p:spPr bwMode="auto">
          <a:xfrm>
            <a:off x="10204450" y="4538663"/>
            <a:ext cx="1244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ts val="1438"/>
              </a:lnSpc>
              <a:spcBef>
                <a:spcPct val="0"/>
              </a:spcBef>
              <a:buClrTx/>
              <a:buSzTx/>
              <a:buFontTx/>
              <a:buNone/>
            </a:pPr>
            <a:r>
              <a:rPr lang="en-US" altLang="ru-RU" sz="1200" b="1">
                <a:solidFill>
                  <a:srgbClr val="7D3421"/>
                </a:solidFill>
                <a:latin typeface="Calibri" panose="020F0502020204030204" pitchFamily="34" charset="0"/>
              </a:rPr>
              <a:t>Lumber (needles)</a:t>
            </a:r>
          </a:p>
          <a:p>
            <a:pPr eaLnBrk="1" hangingPunct="1">
              <a:lnSpc>
                <a:spcPts val="1438"/>
              </a:lnSpc>
              <a:spcBef>
                <a:spcPct val="0"/>
              </a:spcBef>
              <a:buClrTx/>
              <a:buSzTx/>
              <a:buFontTx/>
              <a:buNone/>
            </a:pPr>
            <a:r>
              <a:rPr lang="en-US" altLang="ru-RU" sz="1200">
                <a:solidFill>
                  <a:srgbClr val="7D3421"/>
                </a:solidFill>
                <a:latin typeface="Calibri" panose="020F0502020204030204" pitchFamily="34" charset="0"/>
              </a:rPr>
              <a:t>Planed board Lining</a:t>
            </a:r>
          </a:p>
          <a:p>
            <a:pPr eaLnBrk="1" hangingPunct="1">
              <a:lnSpc>
                <a:spcPts val="1438"/>
              </a:lnSpc>
              <a:spcBef>
                <a:spcPct val="0"/>
              </a:spcBef>
              <a:buClrTx/>
              <a:buSzTx/>
              <a:buFontTx/>
              <a:buNone/>
            </a:pPr>
            <a:r>
              <a:rPr lang="en-US" altLang="ru-RU" sz="1200">
                <a:solidFill>
                  <a:srgbClr val="7D3421"/>
                </a:solidFill>
                <a:latin typeface="Calibri" panose="020F0502020204030204" pitchFamily="34" charset="0"/>
              </a:rPr>
              <a:t>Balks imitation</a:t>
            </a:r>
          </a:p>
        </p:txBody>
      </p:sp>
      <p:sp>
        <p:nvSpPr>
          <p:cNvPr id="8202" name="Rectangle 11">
            <a:extLst>
              <a:ext uri="{FF2B5EF4-FFF2-40B4-BE49-F238E27FC236}">
                <a16:creationId xmlns:a16="http://schemas.microsoft.com/office/drawing/2014/main" id="{4FA121B7-FD5F-9039-15DE-D5DC58A0989D}"/>
              </a:ext>
            </a:extLst>
          </p:cNvPr>
          <p:cNvSpPr>
            <a:spLocks noChangeArrowheads="1"/>
          </p:cNvSpPr>
          <p:nvPr/>
        </p:nvSpPr>
        <p:spPr bwMode="auto">
          <a:xfrm>
            <a:off x="781050" y="6227763"/>
            <a:ext cx="33702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ru-RU" sz="1500" b="1">
                <a:solidFill>
                  <a:srgbClr val="7D3421"/>
                </a:solidFill>
                <a:latin typeface="Calibri" panose="020F0502020204030204" pitchFamily="34" charset="0"/>
              </a:rPr>
              <a:t>All plywood and latoflex are made of birch</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319</TotalTime>
  <Words>1170</Words>
  <PresentationFormat>Широкоэкранный</PresentationFormat>
  <Paragraphs>130</Paragraphs>
  <Slides>17</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17</vt:i4>
      </vt:variant>
    </vt:vector>
  </HeadingPairs>
  <TitlesOfParts>
    <vt:vector size="27" baseType="lpstr">
      <vt:lpstr>Gulim</vt:lpstr>
      <vt:lpstr>Arial</vt:lpstr>
      <vt:lpstr>Calibri</vt:lpstr>
      <vt:lpstr>Courier New</vt:lpstr>
      <vt:lpstr>Impact</vt:lpstr>
      <vt:lpstr>Oswald</vt:lpstr>
      <vt:lpstr>Trebuchet MS</vt:lpstr>
      <vt:lpstr>Wingdings</vt:lpstr>
      <vt:lpstr>Wingdings 3</vt:lpstr>
      <vt:lpstr>Аспект</vt:lpstr>
      <vt:lpstr>Презентация PowerPoint</vt:lpstr>
      <vt:lpstr>ABOUT</vt:lpstr>
      <vt:lpstr>MISSION </vt:lpstr>
      <vt:lpstr>STRATEGY</vt:lpstr>
      <vt:lpstr>Our advantages</vt:lpstr>
      <vt:lpstr>Company goals</vt:lpstr>
      <vt:lpstr>Geography and experience of supplies</vt:lpstr>
      <vt:lpstr>Презентация PowerPoint</vt:lpstr>
      <vt:lpstr>Презентация PowerPoint</vt:lpstr>
      <vt:lpstr>Furniture board (Solid-panel /spliced shield).</vt:lpstr>
      <vt:lpstr>Презентация PowerPoint</vt:lpstr>
      <vt:lpstr>Презентация PowerPoint</vt:lpstr>
      <vt:lpstr>Презентация PowerPoint</vt:lpstr>
      <vt:lpstr>Презентация PowerPoint</vt:lpstr>
      <vt:lpstr>EDGED BOARD, SPRUCE and Pine</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cp:keywords/>
  <dcterms:modified xsi:type="dcterms:W3CDTF">2024-07-01T08:51:13Z</dcterms:modified>
</cp:coreProperties>
</file>